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3" r:id="rId5"/>
    <p:sldId id="262" r:id="rId6"/>
    <p:sldId id="264" r:id="rId7"/>
    <p:sldId id="260" r:id="rId8"/>
    <p:sldId id="258" r:id="rId9"/>
    <p:sldId id="281" r:id="rId10"/>
    <p:sldId id="330" r:id="rId11"/>
    <p:sldId id="269" r:id="rId12"/>
    <p:sldId id="300" r:id="rId13"/>
    <p:sldId id="272" r:id="rId14"/>
    <p:sldId id="350" r:id="rId15"/>
    <p:sldId id="351" r:id="rId16"/>
    <p:sldId id="270" r:id="rId17"/>
    <p:sldId id="271" r:id="rId18"/>
    <p:sldId id="296" r:id="rId19"/>
    <p:sldId id="297" r:id="rId20"/>
    <p:sldId id="299" r:id="rId21"/>
    <p:sldId id="298" r:id="rId22"/>
    <p:sldId id="344" r:id="rId23"/>
    <p:sldId id="345" r:id="rId24"/>
    <p:sldId id="346" r:id="rId25"/>
    <p:sldId id="347" r:id="rId26"/>
    <p:sldId id="348" r:id="rId27"/>
    <p:sldId id="349" r:id="rId28"/>
    <p:sldId id="323" r:id="rId29"/>
    <p:sldId id="273" r:id="rId30"/>
    <p:sldId id="274" r:id="rId31"/>
    <p:sldId id="275" r:id="rId32"/>
    <p:sldId id="277" r:id="rId33"/>
    <p:sldId id="352" r:id="rId34"/>
    <p:sldId id="334" r:id="rId35"/>
    <p:sldId id="332" r:id="rId36"/>
    <p:sldId id="333" r:id="rId37"/>
    <p:sldId id="335" r:id="rId38"/>
    <p:sldId id="318" r:id="rId39"/>
    <p:sldId id="337" r:id="rId40"/>
    <p:sldId id="336" r:id="rId41"/>
    <p:sldId id="276" r:id="rId42"/>
    <p:sldId id="279" r:id="rId43"/>
    <p:sldId id="283" r:id="rId44"/>
    <p:sldId id="286" r:id="rId45"/>
    <p:sldId id="287" r:id="rId46"/>
    <p:sldId id="284" r:id="rId47"/>
    <p:sldId id="288" r:id="rId48"/>
    <p:sldId id="289" r:id="rId49"/>
    <p:sldId id="285" r:id="rId50"/>
    <p:sldId id="295" r:id="rId51"/>
    <p:sldId id="290" r:id="rId52"/>
    <p:sldId id="291" r:id="rId53"/>
    <p:sldId id="292" r:id="rId54"/>
    <p:sldId id="294" r:id="rId55"/>
    <p:sldId id="293" r:id="rId56"/>
    <p:sldId id="301" r:id="rId57"/>
    <p:sldId id="302" r:id="rId58"/>
    <p:sldId id="303" r:id="rId59"/>
    <p:sldId id="304" r:id="rId60"/>
    <p:sldId id="305" r:id="rId61"/>
    <p:sldId id="306" r:id="rId62"/>
    <p:sldId id="307" r:id="rId63"/>
    <p:sldId id="308" r:id="rId64"/>
    <p:sldId id="309" r:id="rId65"/>
    <p:sldId id="312" r:id="rId66"/>
    <p:sldId id="313" r:id="rId67"/>
    <p:sldId id="310" r:id="rId68"/>
    <p:sldId id="315" r:id="rId69"/>
    <p:sldId id="316" r:id="rId70"/>
    <p:sldId id="314" r:id="rId71"/>
    <p:sldId id="317" r:id="rId72"/>
    <p:sldId id="321" r:id="rId73"/>
    <p:sldId id="324" r:id="rId74"/>
    <p:sldId id="325" r:id="rId75"/>
    <p:sldId id="326" r:id="rId76"/>
    <p:sldId id="329" r:id="rId77"/>
    <p:sldId id="341" r:id="rId78"/>
    <p:sldId id="342" r:id="rId7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ink/ink1.xml><?xml version="1.0" encoding="utf-8"?>
<inkml:ink xmlns:inkml="http://www.w3.org/2003/InkML">
  <inkml:definitions>
    <inkml:context xml:id="ctx0">
      <inkml:inkSource xml:id="inkSrc0">
        <inkml:traceFormat>
          <inkml:channel name="X" type="integer" min="-1366" max="1920" units="cm"/>
          <inkml:channel name="Y" type="integer" max="1080" units="cm"/>
        </inkml:traceFormat>
        <inkml:channelProperties>
          <inkml:channelProperty channel="X" name="resolution" value="48.53767" units="1/cm"/>
          <inkml:channelProperty channel="Y" name="resolution" value="28.34646" units="1/cm"/>
        </inkml:channelProperties>
      </inkml:inkSource>
      <inkml:timestamp xml:id="ts0" timeString="2014-04-22T06:36:24.175"/>
    </inkml:context>
    <inkml:brush xml:id="br0">
      <inkml:brushProperty name="width" value="0.05292" units="cm"/>
      <inkml:brushProperty name="height" value="0.05292" units="cm"/>
      <inkml:brushProperty name="color" value="#FF0000"/>
    </inkml:brush>
  </inkml:definitions>
  <inkml:trace contextRef="#ctx0" brushRef="#br0">8223 10160,'0'-32,"32"32,-32-31,-32 31,0 0,32-32,-31 64,31-1,0 1,0 0,0 0,-32 31,32-31,0 31,0 1,0-1,0 1,0-1,0 1,0-1,0 1,0-1,0 1,0-1,0 1,0-1,0-31,0 32,0-33,0 1,0 0,0 0,-32-32,32-32,0 32</inkml:trace>
  <inkml:trace contextRef="#ctx0" brushRef="#br0" timeOffset="396.0226">7874 10827,'32'0,"-1"0,1 0,0-32,31 32,-31 0,32 0,-33 0,1 0,0-32,0 32,-32 0</inkml:trace>
  <inkml:trace contextRef="#ctx0" brushRef="#br0" timeOffset="838.0478">8414 10700,'0'32,"-32"-1,32 1,0 0,0 31,32-31,-32 0,31 0,-31-1,32 1,0 0,0-32,-32 0</inkml:trace>
  <inkml:trace contextRef="#ctx0" brushRef="#br0" timeOffset="1138.065">8668 10668,'0'32,"31"-32,1 32,0-1,0 1,-1 0,1 0,0-1,0 1,-32 0,31 0,-31-1,0-31</inkml:trace>
  <inkml:trace contextRef="#ctx0" brushRef="#br0" timeOffset="1348.0771">8922 10668,'-32'32,"32"0,-32-1,0 1,32 0,-31 0,31-1,0 1,-32-32,32 32,0-32</inkml:trace>
  <inkml:trace contextRef="#ctx0" brushRef="#br0" timeOffset="1587.0907">9144 10573,'0'32,"0"-1,0 1,32 0,-32 0,0-1,0 1,0 0,0 0,0-1,0 1,0 0,-32 0,32-1,-32 1,0-32,32 0</inkml:trace>
  <inkml:trace contextRef="#ctx0" brushRef="#br0" timeOffset="2062.1179">9588 10478,'32'0,"0"0,0 0,-1 0,1-32,0 32,0 0,-1 0,-31 0</inkml:trace>
  <inkml:trace contextRef="#ctx0" brushRef="#br0" timeOffset="2324.1329">9652 10700,'32'0,"-1"0,1 0,0 0,0-32,-1 32,1 0,0 0,0 0,-32-32,0 32</inkml:trace>
  <inkml:trace contextRef="#ctx0" brushRef="#br0" timeOffset="4565.2611">10573 10573,'-32'0,"64"0,-1 0,1 0,0 0,0-32,-1 32,1 0,0 0,31 0,-31 0,32 0,-33 0,33 0,-1 0,1 0,-1 0,1 0,31-32,-31 32,31 0,0 0,-31 0,31 0,0 0,0 0,1 0,-33 0,32 0,1 0,-1 0,0 0,0 0,1 0,31 0,-32 0,0 0,0 0,1 0,-1 0,0 0,0 0,1 0,-1 0,0 32,-31-32,-1 0,32 0,-31 0,-32 0,31 0,-31 0,0 0,-1 0,-62 0,31 0</inkml:trace>
  <inkml:trace contextRef="#ctx0" brushRef="#br0" timeOffset="7133.408">11398 11113,'-32'31,"64"-31,0 0,0 0,-1-31,33 31,-32 0,31-32,1 32,-33 0,33-32,-1 32,1-32,-1 32,1 0,-1 0,-31-31,0 31,31 0,-31 0,0 0,0 0,-1 0,1 0,0 0,0 0,-1 0,1 0,0 0,-32 31,0-31</inkml:trace>
  <inkml:trace contextRef="#ctx0" brushRef="#br0" timeOffset="7851.449">11176 11208,'32'0,"-32"32,0-1,0 33,31-32,-31-1,0 1,0 32,0-33,0 33,0-1,0 1,0-32,0 31,0 1,0-33,0 33,0-32,0-1,0 1,0 0,0 0,-31-64,-1 0,32 0,-32 1,0-1,32 0,-31 0,-1 1,32-1,0 0,0 32</inkml:trace>
  <inkml:trace contextRef="#ctx0" brushRef="#br0" timeOffset="9185.5253">11557 11621,'0'-32,"32"32,-1 0,1 0,0-32,0 32,-1 0,1 0,-32 32,32-32,-32 32,-32 31,0-31,1 31,-1-31,0 0,0 0,1-32,-1 31,0-31,64 0,0 0,-1 0,1 0,0 0,0 0,-1-31,1 31,0-32,-32 32</inkml:trace>
  <inkml:trace contextRef="#ctx0" brushRef="#br0" timeOffset="9531.5451">12001 11494,'32'0,"0"-32,31 32,-31-32,0 32,31 0,-31 0,0 0,-64 32,0-32,1 32,-1-1,0 33,0-32,1 31,-33 1,64-33,-32 33,1-64,31 32,0-32</inkml:trace>
  <inkml:trace contextRef="#ctx0" brushRef="#br0" timeOffset="9921.5674">12255 11525,'0'32,"0"0,0 0,0-1,0 1,0 0,0 0,0-1,0 1,0 0,32 0,0-32,0 0,-1-32,33 32,-32-32,-1 32,1-32,-32 1,0 31</inkml:trace>
  <inkml:trace contextRef="#ctx0" brushRef="#br0" timeOffset="10985.6283">13271 11462,'0'32,"0"-1,32 33,-32-32,0 31,32 1,-32-33,0 33,0-32,0-1,0 1,-32 0,0 0,1-32,-1 0,0-32,0 0,32-31,-31-1,31 1,0-1,0 1,0 31,0 0,0 0,0 1,31-1,1 0,0 0,31 1,-31 31,32-32,-1 32,1 0,-1 0,1 0,-33 0,1 0,0 0,-32 32,-32-32,32 0</inkml:trace>
  <inkml:trace contextRef="#ctx0" brushRef="#br0" timeOffset="12373.7077">12192 9430,'0'32,"0"-1,0 33,0 31,0 0,0 1,0-33,0 1,0-1,-32 1,32-33,0-62,0-1,0 32</inkml:trace>
  <inkml:trace contextRef="#ctx0" brushRef="#br0" timeOffset="14212.8129">14954 10668,'0'0</inkml:trace>
  <inkml:trace contextRef="#ctx0" brushRef="#br0" timeOffset="15282.8741">15494 10763,'-32'0,"64"32,0-32,-1 0,1 0,0 0,0 0,31 0,-31 0,0-32,-1 32,1-31,0-1,0 0,-1 0,-31 1,32-1,-32 0,0 0,-32 32,32-31,-31 31,31-32,-32 32,0 0,0 0,1 0,-1 0,0 32,0-1,1-31,-1 32,32 0,-32 0,32-1,-32 1,32 32,0-33,0 1,-31 32,31-33,0 1,0 0,0 0,31-1,-31 1,32 0,0 0,-32-1,32-31,-1 32,33 0,-32-32,31 0,-31 0,31 0,-31 0,32 0,-33 0,1 0,-32 0</inkml:trace>
  <inkml:trace contextRef="#ctx0" brushRef="#br0" timeOffset="17782.017">16510 9398,'-32'0,"0"0,64 0,0-32,31 32,-31-31,32 31,-33 0,33 0,-32 0,-1 0,1 0,0 31,0-31,-1 0,-31 0</inkml:trace>
  <inkml:trace contextRef="#ctx0" brushRef="#br0" timeOffset="18291.0461">17399 9271,'32'0,"31"0,-31 0,31 0,1 0,31 0,0 0,1 0,-1 0,32 0,-32 0,0 0,32 0,-31 0,-1 0,0 32,0-32,32 0,-63 32,31-32,0 31,-31-31,-1 32,-31-32,32 0,-33 32,1-32,0 0,-64 32,32-32</inkml:trace>
  <inkml:trace contextRef="#ctx0" brushRef="#br0" timeOffset="18957.0842">17685 9874,'31'0,"1"0,0 0,0 32,-1-32,33 32,-32-32,-1 32,1-32,-32 31,32-31,-32 32,-32-32,0 32,1 0,-33-1,1 1,-1 0,1 0,31-32,0 31,0-31,64 32,0-32,0 0,31 0,-31 0,31 0,-31 0,0 0,0 0,-1 0,1 0,-32 0</inkml:trace>
  <inkml:trace contextRef="#ctx0" brushRef="#br0" timeOffset="19558.1185">18383 10001,'32'0,"-32"32,32 0,-32 0,31 31,-31-31,32 0,-32-1,0 1,0 0,0 0,-32-1,1-31,-33 0,32 0,1-31,-1-1,32-32,-32 33,32-33,0 1,0 31,0 0,0 0,32 1,0 31,-1 0,1 0,0 0,31 0,-31 31,0-31,31 0,-31 0,0 32,0-32,-64-32,32 32</inkml:trace>
  <inkml:trace contextRef="#ctx0" brushRef="#br0" timeOffset="20017.1449">18828 9652,'31'0,"1"0,0 0,0 32,-1-32,-31 32,32-32,-32 31,-32 1,1-32,-1 32,0-32,0 0,1 0,62 32,1-32,0 0,-32 31,32-31,-1 0,1 0,-32 0</inkml:trace>
  <inkml:trace contextRef="#ctx0" brushRef="#br0" timeOffset="22385.2803">17621 8160,'32'0,"-32"32,32-1,-32 1,31 32,1-1,0 1,0-33,-1 33,1-1,0-31,-32 32,32-33,-32 1,31-32,-62 0,31-32,0 32</inkml:trace>
  <inkml:trace contextRef="#ctx0" brushRef="#br0" timeOffset="22634.2946">17970 8223,'-31'32,"-1"0,0 0,0 31,1-31,-1 31,0-31,0 0,1 31,-1-31,0-32,32 32,0-32</inkml:trace>
  <inkml:trace contextRef="#ctx0" brushRef="#br0" timeOffset="22903.3098">18097 8509,'32'0,"0"0,0 0,-1-32,1 32,0 0,0 0,-1 0,1 0,-32 0</inkml:trace>
  <inkml:trace contextRef="#ctx0" brushRef="#br0" timeOffset="24381.3945">18224 8922,'32'0,"0"0,0-32,-32 0,31 32,1-63,-32 31,32 0,0-31,-1-1,1 33,0-33,0 32,-32 1,31-1,-31 0,0 64,0 0,0-1,0 1,0 0,-31 31,31-31,0 0,31-32,-31 32,32-32,-32-32,32 0,-32 0,32 1,-1-1,1 0,-32 0,32 1,-32-1,0 0,32 32,-32-32,0 1,31 31,-62 31,31 1,0 0,0 0,0-1,0 1,0 0,0 0,0-1,0 1,0 0,0 0,0-1,0-31</inkml:trace>
  <inkml:trace contextRef="#ctx0" brushRef="#br0" timeOffset="25707.4703">17653 7874,'-32'0,"32"32,-32 0,32-1,-31 33,31-1,0 1,-32 31,32 0,0 1,0-1,0-32,0 1,0-1,0 1,0-32,32-1,-32 1,0 0,31 0,-31-32</inkml:trace>
  <inkml:trace contextRef="#ctx0" brushRef="#br0" timeOffset="26413.5107">18859 8096,'32'0,"0"0,0 0,-1 32,-31 0,0 0,0-1,32 33,-32-32,0 31,0 1,0-1,0 1,0-1,0-31,-32 31,32 1,-31-1,31-31,-32 32,32-33,-32 1,0 0,1 0,31-64,0 0,0 32</inkml:trace>
  <inkml:trace contextRef="#ctx0" brushRef="#br0" timeOffset="27207.5561">19336 7842,'31'0,"1"0,0 0,0 32,-1-32,1 32,-32 0,0-1,-32 1,1 0,-1-32,0 32,0-32,1 31,-1-31,0 32,32 0,32-32,0 0,-1 0,1 0,0 0,-32 32,32-32,-1 0,1 0,-32-32,0 32</inkml:trace>
</inkml:ink>
</file>

<file path=ppt/ink/ink2.xml><?xml version="1.0" encoding="utf-8"?>
<inkml:ink xmlns:inkml="http://www.w3.org/2003/InkML">
  <inkml:definitions>
    <inkml:context xml:id="ctx0">
      <inkml:inkSource xml:id="inkSrc0">
        <inkml:traceFormat>
          <inkml:channel name="X" type="integer" min="-1366" max="1920" units="cm"/>
          <inkml:channel name="Y" type="integer" max="1080" units="cm"/>
        </inkml:traceFormat>
        <inkml:channelProperties>
          <inkml:channelProperty channel="X" name="resolution" value="48.53767" units="1/cm"/>
          <inkml:channelProperty channel="Y" name="resolution" value="28.34646" units="1/cm"/>
        </inkml:channelProperties>
      </inkml:inkSource>
      <inkml:timestamp xml:id="ts0" timeString="2014-04-22T06:52:49.714"/>
    </inkml:context>
    <inkml:brush xml:id="br0">
      <inkml:brushProperty name="width" value="0.05292" units="cm"/>
      <inkml:brushProperty name="height" value="0.05292" units="cm"/>
      <inkml:brushProperty name="color" value="#FF0000"/>
    </inkml:brush>
  </inkml:definitions>
  <inkml:trace contextRef="#ctx0" brushRef="#br0">6128 7493,'0'0</inkml:trace>
  <inkml:trace contextRef="#ctx0" brushRef="#br0" timeOffset="1181.0675">6191 7366,'0'32,"0"31,0-31,0 32,0-1,-32 1,32-33,0 33,0-32,0-1,0-62,0-1,0 32</inkml:trace>
  <inkml:trace contextRef="#ctx0" brushRef="#br0" timeOffset="1744.0997">6509 7493,'-32'0,"0"0,32 32,-32-32,32 32,32-32,-32 31,32-31,-32 32,32-32,-32 32,31-32,-31 32,0-1,0 1,-31-32,31 32,-32 0,32-64,0 32</inkml:trace>
  <inkml:trace contextRef="#ctx0" brushRef="#br0" timeOffset="2164.1238">6731 7398,'0'32,"0"-1,-32-31,32 32,0 0,0 0,0-1,0 1,0 0,0 0,0-1,32-31,-32 32,32-32,-1 0,1 0,0-32,-32 32</inkml:trace>
  <inkml:trace contextRef="#ctx0" brushRef="#br0" timeOffset="2419.1383">6699 7557,'32'0,"0"0,-1 0,1-32,0 32,31 0,-31-32,-32 32</inkml:trace>
  <inkml:trace contextRef="#ctx0" brushRef="#br0" timeOffset="2929.1675">7588 7398,'-32'0,"1"0,31 32,-32-1,32 1,0 32,-32-33,32 1,0 0,0 0,32-32,-32 31,32-31,-1 0,1 0,-32 0</inkml:trace>
  <inkml:trace contextRef="#ctx0" brushRef="#br0" timeOffset="3222.1843">7747 7461,'-32'32,"0"32,32-33,0 1,0 0,32-32,0 0,0-32,-32 0,31 1,-31-1,0 0,-31 32,31 0</inkml:trace>
  <inkml:trace contextRef="#ctx0" brushRef="#br0" timeOffset="3396.1942">7969 7493,'0'32,"0"0,0-1,0 1,0 0,0-32</inkml:trace>
  <inkml:trace contextRef="#ctx0" brushRef="#br0" timeOffset="3522.2014">8001 7334,'32'32,"-32"-32</inkml:trace>
  <inkml:trace contextRef="#ctx0" brushRef="#br0" timeOffset="3903.2232">8223 7493,'0'32,"0"0,0-1,0 1,32-32,-32-32,32 1,-32-1,31 32,-31-32,32 32,-32-32,32 32,0 0,-32 32,0 0,0 0,0-1,0 1,31 0,-31 0,0-32</inkml:trace>
  <inkml:trace contextRef="#ctx0" brushRef="#br0" timeOffset="5561.3181">10509 7049,'0'31,"0"1,0 32,0-1,0 32,-32 1,32-33,0 32,0-31,-31-32,31-1,0 1,0-64,31 1,-31-33,0 1,32-1,-32 32,32 1,-32-1,32 32,-32 32,31-32,-31 31,32 1,-32 0,32 0,-32-1,32 1,-1-32,1 0,0 0,-32-32,32 1,-1-1,-31 0,32 0,-32 1,0-1,-32 32,1 0,-1 32,32-1,0 1,0 0,0 0,0-1,0 1,32-32,-1 0,1 0,0 0,0 0,31-32,-31 1,0-1,-1 0,1 0,-32 32</inkml:trace>
  <inkml:trace contextRef="#ctx0" brushRef="#br0" timeOffset="6191.3541">11144 7398,'-32'0,"1"32,31 31,-32-31,32 0,0-1,0 1,0 0,32-32,-1-32,-31 0,32-31,-32 31,32 0,-32 64,0 0,0 0,32-32,-32 31,31-31,1-31,0 31,-32-32,32-32,-1 33,1-1,-64 32,32 63,-31-31,31 0,-32 31,32-31,0 0,32-32,-1 0,1 0,0-32,0-31,-1-1,33 1,-32-1,-32 1,31-33,-31 1,0 32,0-1,0 32,0 1,-31 31,31 31,-32 33,32-1,0 1,0-1,0 1,0 31,0-63,0 31,32-31,-32 0,31 0,1-32,-32 0</inkml:trace>
  <inkml:trace contextRef="#ctx0" brushRef="#br0" timeOffset="6821.3901">13716 7144,'-32'0,"32"32,0-1,-32 1,32 32,-31-33,31 33,-32-1,0-31,32 32,-32-33,32 1,0-64,0 32</inkml:trace>
  <inkml:trace contextRef="#ctx0" brushRef="#br0" timeOffset="7031.4022">13779 7080,'0'32,"32"32,-32-1,0 1,32-1,-32 1,32-33,-32 33,0-32,0-1,0 1,0-32</inkml:trace>
  <inkml:trace contextRef="#ctx0" brushRef="#br0" timeOffset="7173.4103">13748 7430,'31'0,"1"0,0 0,0 0,-32 0</inkml:trace>
  <inkml:trace contextRef="#ctx0" brushRef="#br0" timeOffset="7729.4421">14637 7366,'0'-32,"0"64,0 32,0-33,31 33,-31-32,0-1,32 1,0-32,0-32,-32 1,31-1,1-32,0 33,0 31,-32 31,0 1,0 0,31-32,1 0,-32-32,32 32,0-32,-32 1,31-1,1 0,-32 32</inkml:trace>
  <inkml:trace contextRef="#ctx0" brushRef="#br0" timeOffset="7849.4489">15113 7398,'32'0,"-32"32,0-1,0 1,-32-32,32-32,0 32</inkml:trace>
  <inkml:trace contextRef="#ctx0" brushRef="#br0" timeOffset="7961.4554">15176 7207,'0'0</inkml:trace>
  <inkml:trace contextRef="#ctx0" brushRef="#br0" timeOffset="8479.4849">15303 7366,'0'32,"0"0,0-1,0 1,32-64,-32 1,32 31,-32 31,32 1,-32 0,31-32,1 0,0 0,0-32,-1 0,1 1,32-1,-64 0,31 0,1 32,-64 32,32 0,0 0,32-1,0 1,0 0,-1 0,-31-1,-31 1,-1 0,-32 0,1-1,31-31,32 0</inkml:trace>
  <inkml:trace contextRef="#ctx0" brushRef="#br0" timeOffset="9572.5475">17050 7493,'31'0,"1"0,32 0,-1 0,1-32,-1 32,32 0,-31 0,-1 0,-31 0,0 0,0 0,-1 0,-62 0,31 0</inkml:trace>
  <inkml:trace contextRef="#ctx0" brushRef="#br0" timeOffset="9933.5682">17240 7747,'32'0,"0"0,-1 0,1 0,0 0,0 0,-32 32,31-32,-31 32,-31-32,31 31,-64 33,32-32,1-1,-1-31,0 32,64 0,0-32,31 0,-31 0,0 0,-1 0,1 0,0 0,-32-32,0 0,0 32</inkml:trace>
  <inkml:trace contextRef="#ctx0" brushRef="#br0" timeOffset="10263.587">17526 6731,'0'32,"0"0,0 31,0-31,0 31,0-31,0 32,0-33,-32 33,32-32,0-1,0-62,0-1,32 0,-32 32</inkml:trace>
  <inkml:trace contextRef="#ctx0" brushRef="#br0" timeOffset="13947.7978">11144 8509,'0'-32,"-32"32,32 32,0 0,0 0,0-1,-31 1,31 32,0-33,-32 33,32-32,0 31,0-31,0 0,0-1,0 1,0 0,32-32,-1 0,-31-32,32 0,-32 32</inkml:trace>
  <inkml:trace contextRef="#ctx0" brushRef="#br0" timeOffset="14462.8272">10922 8827,'32'0,"-1"0,1-32,0 32,0 0,31 0,-31 0,0 0,-1 0,1 0,0 0,-64 0,0 0,1 32,-1-1,32 1,0 32,0-33,0 1,32-32,-1-32,1 1,0-1,-32 0,0 0,32 64,-32 0,0 0,0-1,31-31,1-31,0 31,-32-32,0 32</inkml:trace>
  <inkml:trace contextRef="#ctx0" brushRef="#br0" timeOffset="14561.8329">11462 8890,'0'32,"0"0,0-1,0-31</inkml:trace>
  <inkml:trace contextRef="#ctx0" brushRef="#br0" timeOffset="14681.8397">11525 8795,'0'0</inkml:trace>
  <inkml:trace contextRef="#ctx0" brushRef="#br0" timeOffset="14883.8512">11684 8604,'-32'32,"32"0,0 31,0-31,0 32,-32-33,32 1,0 0,0 0,0-1,0 1,0-32</inkml:trace>
  <inkml:trace contextRef="#ctx0" brushRef="#br0" timeOffset="15597.8921">13557 8668,'0'32,"-32"-1,32 33,0 31,0-31,-31-1,31 1,0-33,0 1,0 0,0-64,0 32</inkml:trace>
  <inkml:trace contextRef="#ctx0" brushRef="#br0" timeOffset="16000.9152">13621 8668,'31'0,"1"0,0 0,0 32,-1-1,1 1,-32 0,0 0,0-1,-32-31,1 32,-1 0,0-32,0 0,64 0,0 0,0 0,-1 0,1 32,0-32,0 31,-32 1,31-32,-31 32,0 0,-31-1,-1-31,0 32,0-32,-31 0,31 0,0 0,1-32,-1 32,32-31,0 31</inkml:trace>
  <inkml:trace contextRef="#ctx0" brushRef="#br0" timeOffset="19137.0946">13208 8573,'-32'0,"32"31,-32-31,32 32,-31 0,31 31,-32 1,0-1,0 1,1-1,31 1,-32-32,32-1,-32 1,64-64,-32 1,32-65,-32 96</inkml:trace>
  <inkml:trace contextRef="#ctx0" brushRef="#br0" timeOffset="19323.1051">13271 8541,'0'32,"0"31,0 1,0-1,0 1,0-1,0 1,0-33,0 1,0 0,0 0,0-32</inkml:trace>
  <inkml:trace contextRef="#ctx0" brushRef="#br0" timeOffset="19473.1138">13144 8858,'32'0,"32"0,-33-31,-31 31</inkml:trace>
  <inkml:trace contextRef="#ctx0" brushRef="#br0" timeOffset="20007.1443">14573 8763,'0'64,"0"-33,0 33,-32-1,32-31,0 32,0-1,0-31,0 0,32-32,-32-64,0 64</inkml:trace>
  <inkml:trace contextRef="#ctx0" brushRef="#br0" timeOffset="20269.1592">14478 8922,'0'32,"32"-32,-1 0,1 0,0 0,31-32,-31 32,0 0,0 32,-1-32,-31 31,0 1,0 0,0 0,0-1,-31-31,31-31,0 31</inkml:trace>
  <inkml:trace contextRef="#ctx0" brushRef="#br0" timeOffset="20389.1662">14827 8827,'0'31,"32"1,-32-32</inkml:trace>
  <inkml:trace contextRef="#ctx0" brushRef="#br0" timeOffset="20883.1944">15049 9081,'32'0,"0"0,0 0,-32-32,31 0,-31 0,0 1,0-1,-31 32,-1 0,0 32,0-1,32 33,-31-32,31-1,0 1,31 0,-31 0,32-32,32 0,-33 0,33-64,-1 32,1 1,-1-33,1 32,-32 1,-1-1,-62 64,-1-1,32 1,-32-32,32 32,0 0,32-1,0 1,-1-32,-31 32,32-32,0 0,-32 32,-32-1,-31-31,-1 32,1 0,-1 0,64-32</inkml:trace>
  <inkml:trace contextRef="#ctx0" brushRef="#br0" timeOffset="26337.5064">15621 8827,'0'31,"0"1,-32 0,0 31,1 1,-1-1,0-31,0 0,1 0,31-1,31-31,1-31,0-33,0 32,-32 32</inkml:trace>
  <inkml:trace contextRef="#ctx0" brushRef="#br0" timeOffset="26495.5154">15653 8954,'0'31,"0"33,-32-1,0-31,32 32,-32-33,64-31,0-31,0-33,-1 32,-31 32</inkml:trace>
  <inkml:trace contextRef="#ctx0" brushRef="#br0" timeOffset="26578.5202">15780 8985,'0'32,"-32"0,0 31,0 1,-31-1,63-63</inkml:trace>
  <inkml:trace contextRef="#ctx0" brushRef="#br0" timeOffset="31266.7883">15811 9430,'32'0,"0"0,0 0,-1 0,1 0,0 0,0 0,-1 0,1 32,0-32,31 0,-31 0,32 31,-33-31,33 0,-32 32,31-32,-31 0,31 32,1-32,-32 0,-1 0,1 32,0-32,0 0,-64 0,32 0</inkml:trace>
  <inkml:trace contextRef="#ctx0" brushRef="#br0" timeOffset="31896.8244">17145 9525,'32'0,"-1"0,1 0,0 32,0 0,-1-32,1 31,-32 1,32-32,-32 32,-32 0,0-1,1 1,-33 0,1-32,31 32,0-32,0 0,64 0,0 0,0 0,-1 0,33 0,-32 0,31 0,-63 0</inkml:trace>
  <inkml:trace contextRef="#ctx0" brushRef="#br0" timeOffset="32712.8711">17875 9620,'-32'0,"32"32,0 32,0-33,-31 33,31-32,0-1,0 1,0 0,0-64,0 0,31 1,1-33,-32 1,32 31,0 0,-1 32,-31 32,0 0,0-1,0 1,0 0,0 0,32-32,-32 0</inkml:trace>
  <inkml:trace contextRef="#ctx0" brushRef="#br0" timeOffset="33036.8896">18193 9716,'-32'31,"0"1,0 0,32 0,32-32,0 0,0 0,-1-32,1-32,0 33,0-33,-32 32,31-31,-31-1,0 1,0-1,0 33,-31 31,31 31,0 33,0-1,-32 33,32-33,0 32,0-31,32-1,-1-31,1 0,-32-32</inkml:trace>
  <inkml:trace contextRef="#ctx0" brushRef="#br0" timeOffset="33486.9153">19113 9557,'-31'0,"-1"0,0 32,0-32,1 31,31 33,-32-32,32 31,0-31,0 31,32-63,-1 32,1-32,0 0,31-32,-31 1,-32 31</inkml:trace>
  <inkml:trace contextRef="#ctx0" brushRef="#br0" timeOffset="33756.9308">19304 9652,'-32'0,"0"32,1 0,31-1,0 1,31-32,1 0,0-32,0 1,-1 31,-31-32,0 0,0 0,0 1,-31 31,31-32,-32 32,64 0,-1 0,-31 0</inkml:trace>
  <inkml:trace contextRef="#ctx0" brushRef="#br0" timeOffset="33890.9384">19494 9620,'0'32,"0"0,0 0,0-1,0-31</inkml:trace>
  <inkml:trace contextRef="#ctx0" brushRef="#br0" timeOffset="34040.947">19558 9398,'0'32,"0"0,0-32</inkml:trace>
  <inkml:trace contextRef="#ctx0" brushRef="#br0" timeOffset="34362.9653">19621 9589,'-31'31,"31"1,0 0,0 0,0-1,31-31,-31-31,32 31,0-32,-32 0,32 0,-1 1,1 31,-32 31,0 1,0 0,0 0,32 31,-32-31,32 0,-32-1,31-31,-31 0</inkml:trace>
  <inkml:trace contextRef="#ctx0" brushRef="#br0" timeOffset="34792.99">20129 9589,'-31'0,"31"31,-32 1,32 0,0 0,-32-32,32 31,0 1,32-32,-32 32,32-32,-32 0</inkml:trace>
  <inkml:trace contextRef="#ctx0" brushRef="#br0" timeOffset="37177.1263">20161 9716,'-32'0,"1"0,31 31,-32-31,64 0,-32-31,31 31,1-32,0 0,31 0,-31 1,32-1,-33 0,33 0,-1 1,-31-1,32 0,-1 0,-31 1,31-33,1 32,-32 1,31-1,-31 32,31-32,-31 32,-32-32,32 32,-32-31,0 31</inkml:trace>
  <inkml:trace contextRef="#ctx0" brushRef="#br0" timeOffset="37933.1695">20129 9716,'-31'0,"62"31,-31 1,32 0,-32 0,32 31,31-31,-31 31,32 1,-1-1,-31 1,31-32,-31 31,0 1,0-33,-1 1,1 0,-32 0,0-1,0-31</inkml:trace>
  <inkml:trace contextRef="#ctx0" brushRef="#br0" timeOffset="39306.2482">20828 8922,'0'-32,"32"64,-32 0,0 31,0 32,0-31,0 31,0 0,0-31,0-1,0-31,-32-32,32-32,32 1,-32-33,0 1,31-1,1 1,-32 31,0 64,0-1,32 33,-32-32,0-1,32 33,-1-32,1-1,0 1,0-32,-1-32,1 1,0-1,-32 0,32-31,-32 31,0 0,-32 0,32 1,-32 31,0 31,32 1,-31 32,31-33,0 33,0-32,0-1,0 1,31 0,1-32,0 0,0-32,-1 0,-31 1,32-1,-32 0,0 0,0 64,0 32,-32-33,32 1,0 0,0 0,32-1,0-62,0-1,-32 0,31 0,-31 1,32-1,-32 0,0 64,0 0,0-1,0 1,32-32,0-32,-1 1,1-1,-32 0,32 0,-32 1,0 62,0 1,-32 0,32 31,-32-31,32 32,0-33,32-31,0-31,0-1,-1-32,1 1,0-32,0-1,-1 1,-31 0,32 0,-32 31,0 32,-32 96,32-1,-31 1,31 31,0 0,0 1,0-1,0-32,31 1,1-32,0-1,-32-31</inkml:trace>
  <inkml:trace contextRef="#ctx0" brushRef="#br0" timeOffset="39793.276">22447 9017,'0'32,"0"0,0 31,-32 32,1-31,-1 31,0-31,32-1,-32-31,32 0,0-64,0 0,32-31,-32-33,32 1,-32 95</inkml:trace>
  <inkml:trace contextRef="#ctx0" brushRef="#br0" timeOffset="39997.2876">22447 9017,'32'-95,"-32"63,0 64,32 0,-32 31,0 1,0-1,0 1,0-1,31 1,-31-1,0 1,0-1,0-31,0 0,-31-32,31 0</inkml:trace>
  <inkml:trace contextRef="#ctx0" brushRef="#br0" timeOffset="40123.2948">22384 9335,'31'0,"-31"0</inkml:trace>
  <inkml:trace contextRef="#ctx0" brushRef="#br0" timeOffset="40799.3336">22828 9303,'0'32,"0"-1,0 1,0 0,0 0,0-1,32-31,0-31,-1 31,-31-32,0 0,32 32,-32 32,32-32,0 32,-1-32,-31 31,32-31,-32-31,0-1,0 0,0 32</inkml:trace>
  <inkml:trace contextRef="#ctx0" brushRef="#br0" timeOffset="40903.3395">23114 9303,'32'0,"-32"0</inkml:trace>
  <inkml:trace contextRef="#ctx0" brushRef="#br0" timeOffset="41211.3571">23177 9430,'32'32,"0"-32,-32-32,32 64,-32-1,31 1,-31 0,32-32,0 0,0-32,-32 32</inkml:trace>
  <inkml:trace contextRef="#ctx0" brushRef="#br0" timeOffset="41617.3804">23654 9493,'31'-31,"1"31,0-32,31 32,1-32,-32 32,31 0,-31-32,31 32,-31 0,0 0,0 0,-32 0</inkml:trace>
  <inkml:trace contextRef="#ctx0" brushRef="#br0" timeOffset="41938.3987">24003 9430,'-32'32,"0"-1,1 1,-1 0,0-32,32 32,-32-32,32 31,32 1,0-32,0 0,31 0,-31 0,31 0,-31 0,0 0,0 0,-1 0,-31 0</inkml:trace>
  <inkml:trace contextRef="#ctx0" brushRef="#br0" timeOffset="42097.4078">24162 9525,'0'32,"-32"0,32 31,-32-31,0 31,32-31,0 32,-31-33,31-31</inkml:trace>
  <inkml:trace contextRef="#ctx0" brushRef="#br0" timeOffset="42298.4193">24225 8922,'0'32,"0"-1,-32 33,32-32,-31 31,31 1,0-33,0 1,0 0,-32 0,32-1,0-31</inkml:trace>
  <inkml:trace contextRef="#ctx0" brushRef="#br0" timeOffset="44000.5167">21145 10382,'0'-31,"0"-1,0 0,0 0,-31 64,31 0,-32 0,0 63,32-32,-32 33,1-33,31 32,0-31,0-32,0-1,31 1,1-32,0 0,-32-32,0 32</inkml:trace>
  <inkml:trace contextRef="#ctx0" brushRef="#br0" timeOffset="44503.5453">20955 10541,'-32'32,"64"0,0-32,-1 0,1 0,32 0,-1 0,-31-32,31 32,-31 0,0 0,-32 32,-32-1,32 1,-32 32,1-33,-1-31,32 32,32-32,-1-32,1 1,0-1,0 0,-1 32,-31 32,0 0,32-32,-32 31,32-31,0-31,-1 31,1 0,-32 31,32-31,-32 0</inkml:trace>
  <inkml:trace contextRef="#ctx0" brushRef="#br0" timeOffset="44820.5635">21749 10351,'0'31,"0"-31</inkml:trace>
  <inkml:trace contextRef="#ctx0" brushRef="#br0" timeOffset="45007.5743">21907 10224,'-31'63,"31"-31,0 31,-32 1,32-1,0 1,0-1,-32 1,32-32,0 31,32-31,-32-32</inkml:trace>
  <inkml:trace contextRef="#ctx0" brushRef="#br0" timeOffset="45598.6081">22288 10414,'0'32,"0"31,-31-31,31 32,0-33,-32 1,32 0,32-64,-32 0,31-31,1 31,0-31,0 31,-32 0,31 32,1 0,0 0,-32 32,0 0,0-1,-32-31,0 32,1-32,31 32,0 0,31-1,-31 1,32-32,-32 32,32 0,-64-1,0-31,-31 0,31 0,0 0,1 0,31 0</inkml:trace>
  <inkml:trace contextRef="#ctx0" brushRef="#br0" timeOffset="46131.6386">22796 10573,'-31'0,"-1"32,32-1,0 1,0 0,0 0,32-32,-1 0,-31-32,32 32,-32-32,0 64,0 0,0-1,0 1,32-32,0 0,-1 0,1-32,0 1,0-1,-1 32,1 0,0 32,-32-1,0 1,0-64,0 32</inkml:trace>
  <inkml:trace contextRef="#ctx0" brushRef="#br0" timeOffset="46243.6449">23209 10573,'0'32,"0"-32</inkml:trace>
  <inkml:trace contextRef="#ctx0" brushRef="#br0" timeOffset="46506.6599">23273 10732,'0'31,"0"1,31 0,-31 0,0-64,32 32,0 0,0 0,-1 0,-31 32,32-1,-32 1,32-32,-32 0</inkml:trace>
  <inkml:trace contextRef="#ctx0" brushRef="#br0" timeOffset="46752.674">23685 10890,'0'-31,"32"31,0 0,0 0,31-32,-31 32,31 0,-31 0,0 0,0 0,-1 0,1 0,-32 0</inkml:trace>
  <inkml:trace contextRef="#ctx0" brushRef="#br0" timeOffset="47022.6895">23939 10986,'-31'31,"-1"-31,0 32,0-32,32 32,-31-32,31 32,31-1,1-31,0 0,31 32,-31-32,0 0,0 32,-1-32,1 0,-32 0</inkml:trace>
  <inkml:trace contextRef="#ctx0" brushRef="#br0" timeOffset="47172.698">24035 11144,'-32'32,"32"32,0-33,-32 1,32 0,0 0,0-32</inkml:trace>
  <inkml:trace contextRef="#ctx0" brushRef="#br0" timeOffset="47346.708">24162 10573,'-32'32,"32"31,-32 1,32-33,-32 1,32 0,0-32</inkml:trace>
</inkml:ink>
</file>

<file path=ppt/ink/ink3.xml><?xml version="1.0" encoding="utf-8"?>
<inkml:ink xmlns:inkml="http://www.w3.org/2003/InkML">
  <inkml:definitions>
    <inkml:context xml:id="ctx0">
      <inkml:inkSource xml:id="inkSrc0">
        <inkml:traceFormat>
          <inkml:channel name="X" type="integer" min="-1366" max="1920" units="cm"/>
          <inkml:channel name="Y" type="integer" max="1080" units="cm"/>
        </inkml:traceFormat>
        <inkml:channelProperties>
          <inkml:channelProperty channel="X" name="resolution" value="48.53767" units="1/cm"/>
          <inkml:channelProperty channel="Y" name="resolution" value="28.34646" units="1/cm"/>
        </inkml:channelProperties>
      </inkml:inkSource>
      <inkml:timestamp xml:id="ts0" timeString="2014-04-22T07:54:48.334"/>
    </inkml:context>
    <inkml:brush xml:id="br0">
      <inkml:brushProperty name="width" value="0.05292" units="cm"/>
      <inkml:brushProperty name="height" value="0.05292" units="cm"/>
      <inkml:brushProperty name="color" value="#FF0000"/>
    </inkml:brush>
  </inkml:definitions>
  <inkml:trace contextRef="#ctx0" brushRef="#br0">6445 4255,'0'31,"0"33,-32-32,32 31,-31 32,31 1,-32-33,32 32,-32-31,32-32,-32 31,32-31,0 0,0-64,0-32,0 1,0 63</inkml:trace>
  <inkml:trace contextRef="#ctx0" brushRef="#br0" timeOffset="313.0179">6477 4159,'0'32,"0"0,32 0,-32-1,31 33,-31-32,0 31,32 1,-32-33,0 33,0-32,0-1,0 1,32 0,-32 0,-32-32,32 31,0-31</inkml:trace>
  <inkml:trace contextRef="#ctx0" brushRef="#br0" timeOffset="523.0299">6445 4636,'32'0,"-32"-32,32 32,-1 0,1-32,0 32,-32 0</inkml:trace>
  <inkml:trace contextRef="#ctx0" brushRef="#br0" timeOffset="990.0565">6890 4540,'0'-31,"0"-1,0 0,-32 32,0 32,32 0,-32 31,1-31,31 31,0-31,0 0,0 0,31-1,1-31,0 0,-32-31,32-1,-1 0,-31 0,32 1,-32-1,0 64,0-1,32-31,0 0,-1 0,1 0,-32 0</inkml:trace>
  <inkml:trace contextRef="#ctx0" brushRef="#br0" timeOffset="1904.1089">13017 4128,'-31'0,"31"63,-32 1,32-1,-32 32,0-31,1 31,-1-31,0-1,32-31,0 0,0-64,32-32,-32 1,0 63</inkml:trace>
  <inkml:trace contextRef="#ctx0" brushRef="#br0" timeOffset="2105.1203">13017 4064,'0'32,"0"0,0 31,32 1,-32-1,0 32,32 1,0-33,-32 1,31-1,-31-31,0 0,0-1,32-31,-64 0,32 0</inkml:trace>
  <inkml:trace contextRef="#ctx0" brushRef="#br0" timeOffset="2593.1483">12986 4509,'-32'0,"64"0,-1 0,1 0,0 0,31 0,-31 0,0 0,31 0,-31 0,0 0,-32-32,32 32,-32-32,-32 32,0 0,32 32,-32 0,32 31,0-31,0 31,0-31,0 0,32-32,0 0,0 0,-32-32,31 0,1 1,-32-33,32 32,-32 1,0 62,0 1,32 0,-1-32,1 0,0 0,0 0,-1-32,33 32,-32-32,-32 32</inkml:trace>
  <inkml:trace contextRef="#ctx0" brushRef="#br0" timeOffset="5075.2903">13240 10224,'0'-32,"0"0,-32 0,32 1,-32 31,0 31,1 1,-1 0,0 31,0 1,32-1,-31 1,31-32,0-1,0 1,31 0,1-32,0 0,0-32,-1-31,1-1,0 32,0 1,-32-1,0 0,0 64,0 0,-32 31,32-31,0 31,0-31,32-32,-1 0,1 0,0-32,0-31,31 31,-63 32</inkml:trace>
  <inkml:trace contextRef="#ctx0" brushRef="#br0" timeOffset="5473.313">13621 10160,'-32'0,"0"0,0 64,32-33,-31 33,31-1,0-31,0 0,0 0,31-1,1 1,0-32,-32-32,32 32,-32-63,31 31,-31 0,0 1,0-1,0 0,0 0,0 64,0 0,0 0,0-1,32-31,-32 32,32-32,0 0,-1 0,1-32,0 1,0-1,-1 32,-31 0</inkml:trace>
  <inkml:trace contextRef="#ctx0" brushRef="#br0" timeOffset="10168.5816">3683 10382,'-32'-31,"32"-1,-32 0,1 32,-1 0,0 32,0 0,1 31,31 1,-32 31,32-32,-32 1,32-32,0-1,32 1,0-32,-1-32,1-31,0-1,0 1,-32-1,31 33,-31-1,0 64,0-1,0 1,0 32,0-33,0 1,32 0,0-32,0 0,-1-32,1-31,-32 63</inkml:trace>
  <inkml:trace contextRef="#ctx0" brushRef="#br0" timeOffset="10512.6013">3937 10287,'-32'0,"32"32,-32 31,1 1,31-1,-32 1,32-1,0 1,0-32,32-32,-1 0,1 0,0-32,-32 0,32-31,-32-1,0 1,0 31,0 0,-32 32,32 64,0-33,32 33,-1-32,1 31,0-63,0 0,31 0,1-32,-33-31,33-1,-64 64</inkml:trace>
  <inkml:trace contextRef="#ctx0" brushRef="#br0" timeOffset="156795.9682">8826 16351,'-31'-31,"31"62,0 1,0 0,31 0,-31-1,0 1,0 0,32 0,-32-1,0-31</inkml:trace>
  <inkml:trace contextRef="#ctx0" brushRef="#br0" timeOffset="157229.9929">8477 16891,'32'0,"0"-32,-1 1,33 31,-1-32,1 0,-1 0,-31 32,0 0,31-31,-31 31,0 0,-32 0</inkml:trace>
  <inkml:trace contextRef="#ctx0" brushRef="#br0" timeOffset="157861.029">8795 17018,'31'0,"1"0,0 0,0 0,-1 0,1 32,-32 0,-32-1,1 1,31 0,-32-32,0 0,0 0,64 0,0 0,0 0,-1 0,1 0,0 0,0 0,-1 0,1 32,-32-1,0 1,-32 0,32 0,-31-1,-1 1,0 0,0 0,1-1,-1-31,32-31,0 31</inkml:trace>
  <inkml:trace contextRef="#ctx0" brushRef="#br0" timeOffset="250933.3526">6636 9335,'0'-32,"31"32,1 0,0 0,0 0,-1 0,1 0,0-32,0 32,-1 0,1 0,0 0,0 0,-1 0,1 0,0 0,-32 0</inkml:trace>
  <inkml:trace contextRef="#ctx0" brushRef="#br0" timeOffset="251682.3954">6794 9557,'0'-32,"32"32,0 0,0 0,-1 0,1 32,0-32,-32 32,0-1,-32 1,0-32,32 32,-31-32,-1 0,64 0,-1 0,1 32,0-32,0 0,-1 31,1-31,-32 32,0 0,-32-32,32 32,-31-32,31 31,-32-31,0 0,0 32,1-32,-1 0,0 0,32-32,-32 1,32 31</inkml:trace>
  <inkml:trace contextRef="#ctx0" brushRef="#br0" timeOffset="252131.4211">6858 8858,'32'0,"-1"0,1 0,0 0,0 32,-1-32,-31 32,32-32,-32 32,0-1,0 1,-32 0,1-32,31 32,-32-32,0 31,0-31,1 0,62 0,1 0,0 0,31-31,-31 31,0 0,-32 0</inkml:trace>
  <inkml:trace contextRef="#ctx0" brushRef="#br0" timeOffset="252529.4438">7493 9017,'0'32,"-32"31,32 1,-32-1,1 33,-1-1,0-32,32 1,-32-1,32-31,0-64,0 1,0 31</inkml:trace>
  <inkml:trace contextRef="#ctx0" brushRef="#br0" timeOffset="252753.4567">7461 9017,'32'32,"-32"0,0 31,32-31,-32 31,31 1,-31-1,32 1,-32-1,0 1,32-32,-32-1,0 1,-32-32,32 0</inkml:trace>
  <inkml:trace contextRef="#ctx0" brushRef="#br0" timeOffset="252911.4657">7461 9430,'32'0,"0"0,-1 0,1 0,-32 0</inkml:trace>
  <inkml:trace contextRef="#ctx0" brushRef="#br0" timeOffset="253287.4872">7842 9366,'0'-31,"-32"31,1 0,31 31,0 1,-32 0,32 31,0-31,0 0,0 0,32-32,-1 0,1-32,0-32,-32 33,0-1,32 32,-32-32,0 64,0 0,31-1,-31 1,32-32,0 32,0-32,-1-32,-31 32</inkml:trace>
  <inkml:trace contextRef="#ctx0" brushRef="#br0" timeOffset="254163.5373">6890 10478,'-32'0,"64"0,-1 0,1 0,0 0,0 0,31 0,-31 0,31 0,-31 0,0 0,0 0,-1 0,-31 0</inkml:trace>
  <inkml:trace contextRef="#ctx0" brushRef="#br0" timeOffset="254613.563">7080 10636,'32'0,"0"0,-1 0,1 0,0 0,-32 32,-32 0,0 0,32-1,-31-31,31 32,31-32,1 32,0 0,0-32,-1 31,-31 1,0 0,-31-32,-1 32,0-32,0 0,1 0,31-32,-32 0,0 0,32 32</inkml:trace>
  <inkml:trace contextRef="#ctx0" brushRef="#br0" timeOffset="254793.5733">7144 10160,'0'32,"0"0,0 31,31-31,-31 0,0-1,0 1,0-32</inkml:trace>
  <inkml:trace contextRef="#ctx0" brushRef="#br0" timeOffset="255281.6013">7556 10128,'0'32,"0"0,-31 0,31 63,0-32,-32 1,32-1,-32 33,32-65,0 1,0 0,-32-32,32-64,32 1,-32 63</inkml:trace>
  <inkml:trace contextRef="#ctx0" brushRef="#br0" timeOffset="255506.6141">7556 10097,'0'31,"32"1,-32 32,0-33,32 33,-32-32,0 31,32-31,-32 0,0-1,0 1,0-32</inkml:trace>
  <inkml:trace contextRef="#ctx0" brushRef="#br0" timeOffset="255671.6236">7525 10478,'31'-32,"1"0,0 32,-32 0</inkml:trace>
  <inkml:trace contextRef="#ctx0" brushRef="#br0" timeOffset="256279.6583">7906 10097,'0'31,"0"1,0 32,-32-33,32 33,0-1,-32-31,32 32,0-33,-32-31,32-31,0 31</inkml:trace>
  <inkml:trace contextRef="#ctx0" brushRef="#br0" timeOffset="256557.6742">7906 10033,'31'0,"-31"32,0 0,32-32,-32 31,32 1,-32 0,32 0,-32-1,0 1,31 0,-31 0,0-1,0 1,0 0,0-32</inkml:trace>
  <inkml:trace contextRef="#ctx0" brushRef="#br0" timeOffset="256751.6853">7937 10414,'32'0,"-32"-32,32 32,0 0,-32 0</inkml:trace>
  <inkml:trace contextRef="#ctx0" brushRef="#br0" timeOffset="267749.3144">17907 5874,'0'-32,"0"64,0 0,-32 31,0 1,1 31,-1-32,0 33,0-33,1 1,31-1,0-31,0-64,0 0,31-31,1-32,0-1,-32 1,32 0,-1 31,1 33,-32-1,32 0,0 64,-32 31,0 1,31-1,-31 1,0-1,0 1,0-1,0-31,0 0,0 0,-31-32,31 0</inkml:trace>
  <inkml:trace contextRef="#ctx0" brushRef="#br0" timeOffset="267899.3228">17843 6223,'32'0,"-32"-32,32 1,31-1,-31 0,32 0,-64 32</inkml:trace>
  <inkml:trace contextRef="#ctx0" brushRef="#br0" timeOffset="268080.3333">18256 5906,'-32'31,"32"33,-31-1,31 1,-32-32,0 31,32 1,-32-33,32 1,0-64,0 32</inkml:trace>
  <inkml:trace contextRef="#ctx0" brushRef="#br0" timeOffset="268268.3441">18224 5906,'32'0,"-32"31,32 1,-32 0,32 31,-32 1,31-1,-31 1,0-32,32-1,-32 1,0 0,-32-32,32 0</inkml:trace>
  <inkml:trace contextRef="#ctx0" brushRef="#br0" timeOffset="268403.3517">18224 6191,'32'0,"0"0,0 0,-1 0,-31 0</inkml:trace>
  <inkml:trace contextRef="#ctx0" brushRef="#br0" timeOffset="268884.3793">17145 6287,'32'0,"-1"-32,1 32,0 0,0 0,-1 0,33 0,-32 0,-1 0,1 0,0 0,0 0,-1 0,-31 0</inkml:trace>
  <inkml:trace contextRef="#ctx0" brushRef="#br0" timeOffset="269184.3965">17526 6255,'-32'0,"32"32,-32-1,1-31,-1 64,0-32,-31-1,31 1,-32 32,33-33,-1-31,0 32,64-32,0 0,-1 0,1 0,32 0,-1 0,-31 0,31 0,-31 0,0 0,0 0,-32 0</inkml:trace>
  <inkml:trace contextRef="#ctx0" brushRef="#br0" timeOffset="269363.4067">17462 6445,'0'32,"0"0,0 31,0 1,0-32,-31 31,31-31,0 0,0-1,0-62,0 31</inkml:trace>
  <inkml:trace contextRef="#ctx0" brushRef="#br0" timeOffset="269573.4187">17462 5779,'0'31,"0"1,0 0,0 31,0-31,0 0,-31 0,31-1,0-31</inkml:trace>
  <inkml:trace contextRef="#ctx0" brushRef="#br0" timeOffset="270525.4732">17970 7176,'-31'0,"31"31,-32 1,32 63,-32-31,32 31,-32-31,1-1,31 1,-32-1,32-31,0-64,0 0,0-63,32 0,-32 95</inkml:trace>
  <inkml:trace contextRef="#ctx0" brushRef="#br0" timeOffset="270705.4835">17939 7207,'31'-31,"-31"94,32-31,-32 31,32 1,-32-1,0 1,32-1,-32 1,0-32,0-1,0 1,-32-32,0 0,32 0</inkml:trace>
  <inkml:trace contextRef="#ctx0" brushRef="#br0" timeOffset="271125.5075">17907 7588,'32'0,"-1"-31,1 31,32 0,-1 0,1 0,-33-32,33 32,-32 0,-1 0,-31-32,-31 32,-1 32,32 0,-32-1,32 1,0 0,32-32,0 0,-32-32,31 0,1 1,-32 62,0 1,32-32,-32 32,32-32,-1 0,1 0,-32 0</inkml:trace>
  <inkml:trace contextRef="#ctx0" brushRef="#br0" timeOffset="271590.5341">17272 7652,'32'0,"-1"0,1 0,32 32,-1-32,-31 0,31 0,1 0,-32 0,-1 0,1 0,-64 0,32 0</inkml:trace>
  <inkml:trace contextRef="#ctx0" brushRef="#br0" timeOffset="272033.5594">17335 7906,'32'0,"0"0,0 0,-1 0,1 0,0 32,0-32,-32 31,-32-31,0 32,0 0,1-32,-1 32,0-32,0 0,32 31,32-31,0 0,0 0,-1 0,1 0,32 0,-33 0,1 0,-32 0</inkml:trace>
  <inkml:trace contextRef="#ctx0" brushRef="#br0" timeOffset="272273.5731">17558 7207,'0'32,"0"0,0 31,0-31,0 32,0-1,0-31,0 0,0 31,0-63</inkml:trace>
  <inkml:trace contextRef="#ctx0" brushRef="#br0" timeOffset="274109.6781">17939 8922,'0'-32,"0"0,0 1,-32 31,0 31,32 33,-32-1,1-31,31 32,0-33,0 1,31-32,1 0,0-63,-32 31,32 0,-32 0,31 1,-31 62,0 1,32 0,0-32,0 0,31 0,-31-32,0 32,-32 0</inkml:trace>
  <inkml:trace contextRef="#ctx0" brushRef="#br0" timeOffset="274432.6966">18351 8858,'0'-31,"-31"31,31 31,-32 1,0 32,32-33,0 33,0-32,0-1,32 1,0-32,-32-32,31 1,1-1,-32 0,32 0,-32 1,0-1,32 64,-32-1,0 1,31-32,1 32,0-32,0 0,-1-32,-31 32</inkml:trace>
  <inkml:trace contextRef="#ctx0" brushRef="#br0" timeOffset="274883.7224">17621 8604,'0'32,"0"32,0-33,0 33,0-32,0-1,0 1,0 0,0-32</inkml:trace>
  <inkml:trace contextRef="#ctx0" brushRef="#br0" timeOffset="275738.7713">17304 9017,'0'32,"31"-32,1-32,0 32,31 0,1 0,-1-32,1 32,-32 0,-1 0,1 0,-64 0,1 0,-1 0,32 32,-32-32,32 32,-32-32,32 32,-31-1,-1 1,0 32,0-33,32 1,-31-32,-1 32,0-32,32 32,32-32,0 0,31 0,-31 0,31 0,-31 0,32 0,-33 0,1 0,-64-32,1 32,31 0</inkml:trace>
  <inkml:trace contextRef="#ctx0" brushRef="#br0" timeOffset="276024.7877">17621 9112,'0'32,"0"32,0-33,0 65,0-33,0 1,0-1,0 1,0-33,0 1,0 0,0-64,0 0,0 1,0 31</inkml:trace>
  <inkml:trace contextRef="#ctx0" brushRef="#br0" timeOffset="284766.2877">16827 8636,'0'-32,"0"64,32 0,0 0,0-1,-1-31,1 32,0 0,31-32,-31 32,32-1,-1 1,-31 0,31 0,1-1,-32 1,31 0,-31 0,31-1,-31 1,0 0,31-32,-31 32,0-32,0 31,-1 1,1-32,0 32,0-32,-1 0,1 0,0 0,-32 32,32-32,-32 31,31-31,1 0,0 32,0-32,-1 32,1-32,0 0,-32 32,32-32,-1 0,-31 0</inkml:trace>
  <inkml:trace contextRef="#ctx0" brushRef="#br0" timeOffset="285508.3301">18955 8541,'0'-32,"-32"32,0 32,0-32,1 32,-1-1,0 1,-31 0,31 0,-32-1,33 1,-33 0,32 0,-31-1,31 1,-31 0,-1 0,1-1,-33 1,33 32,-32-33,31 1,1 0,-1 31,-31-31,31-32,33 32,-33 0,1-32,31 31,-32-31,33 32,-1-32,32 0</inkml:trace>
  <inkml:trace contextRef="#ctx0" brushRef="#br0" timeOffset="289355.5502">21209 5969,'0'32,"0"0,-32 31,0 1,32-1,-31 1,-1-1,0 1,0-1,32-31,-31 0,62-64,-31-32,32 1,0-1,0 33,-1-33,1 1,0 31,-32 0,32 32,-1 0,1 32,-32 0,0-1,32 1,-32 32,32-33,-32 33,0-1,0-31,0 32,0-33,0 1,0 0,-32-32,32 0</inkml:trace>
  <inkml:trace contextRef="#ctx0" brushRef="#br0" timeOffset="289491.5579">21241 6509,'-32'0,"64"-32,-1 32,1-32,0 1,-32 31</inkml:trace>
  <inkml:trace contextRef="#ctx0" brushRef="#br0" timeOffset="289701.57">21590 6255,'-32'0,"32"63,-32 1,32-1,-31 1,-1-32,32 31,-32-31,32 0,0-64,32-32,0 1,-32 63</inkml:trace>
  <inkml:trace contextRef="#ctx0" brushRef="#br0" timeOffset="289903.5815">21622 6255,'0'32,"0"-1,0 1,31 32,-31-33,0 33,0-32,0 31,0-31,0 0,0-1,0 1,-31-32,31-32,0 32</inkml:trace>
  <inkml:trace contextRef="#ctx0" brushRef="#br0" timeOffset="290037.5892">21495 6572,'31'0,"1"-31,0 31,0 0,31-32,-63 32</inkml:trace>
  <inkml:trace contextRef="#ctx0" brushRef="#br0" timeOffset="291951.6986">19907 5652,'32'0,"0"0,-1 0,33 0,-1 0,1 0,-1 0,-31 0,32 0,-33 0,33 0,-32 0,-32 0</inkml:trace>
  <inkml:trace contextRef="#ctx0" brushRef="#br0" timeOffset="292243.7154">20383 5683,'-31'0,"-1"0,0 32,0 0,1 0,-1-32,0 31,0 1,32 0,32 0,0-32,0 0,-1 31,1-31,0 0,0 0,-1 0,-31-31,0 31</inkml:trace>
  <inkml:trace contextRef="#ctx0" brushRef="#br0" timeOffset="292393.7239">20383 5779,'0'31,"-31"33,31-32,0-1,-32 1,32 0,0 0,0-32</inkml:trace>
  <inkml:trace contextRef="#ctx0" brushRef="#br0" timeOffset="292572.7342">20383 5271,'0'31,"0"1,-31 0,31 0,0 31,0-31,0 0,0-32</inkml:trace>
  <inkml:trace contextRef="#ctx0" brushRef="#br0" timeOffset="293067.7625">19685 6223,'32'0,"-1"0,1 0,0 0,31 0,33 0,-33 0,32 0,1 0,-1 0,0 0,0 0,-31 0,-32 0,31 32,-31-32,-64 0,32 0</inkml:trace>
  <inkml:trace contextRef="#ctx0" brushRef="#br0" timeOffset="293825.8059">19558 6763,'32'0,"-1"0,1 0,0-32,0 32,-1 0,1 0,0 0,0-32,-1 32,1 0,-32 0</inkml:trace>
  <inkml:trace contextRef="#ctx0" brushRef="#br0" timeOffset="294297.8329">19717 6826,'-32'0,"64"0,-32 32,-32-32,32 32,-32 0,0-1,32 1,-31-32,-1 32,32 0,-32-32,32 31,32-31,0 0,-1 0,1 0,0 0,31 0,-31 0,0 0,-32 0</inkml:trace>
  <inkml:trace contextRef="#ctx0" brushRef="#br0" timeOffset="294455.8418">19780 6922,'0'31,"0"1,0 32,0-33,-32 33,32-1,0-31,-31 0,31-32</inkml:trace>
  <inkml:trace contextRef="#ctx0" brushRef="#br0" timeOffset="294626.8516">19780 6541,'0'31,"0"1,0 0,0 0,0-1,0-31</inkml:trace>
  <inkml:trace contextRef="#ctx0" brushRef="#br0" timeOffset="294853.8647">20002 6795,'32'0,"0"0,0 0,-1-32,1 32,0 0,0 0,-32 0</inkml:trace>
  <inkml:trace contextRef="#ctx0" brushRef="#br0" timeOffset="295010.8736">20193 6668,'0'31,"0"1,-32 32,32-1,0-31,0 0,-32-1,32 1,0-32</inkml:trace>
  <inkml:trace contextRef="#ctx0" brushRef="#br0" timeOffset="295182.8835">20288 6826,'32'0,"0"0,-1 0,1 0,0 0,31 0,-31 0,0 0,0 0,-1 0,-31 0</inkml:trace>
  <inkml:trace contextRef="#ctx0" brushRef="#br0" timeOffset="295521.9029">20352 7049,'31'0,"1"0,0 0,0 0,-32 31,0 1,0 0,-32 0,0-1,0 1,32 0,0 0,32-1,0-31,0 0,-1 0,1-31,0-1,-32 0,0 32</inkml:trace>
  <inkml:trace contextRef="#ctx0" brushRef="#br0" timeOffset="295730.9148">20542 6477,'-32'0,"32"32,0 0,0-1,0 1,0 32,-31-33,31 33,0-32,0-1,0-31</inkml:trace>
  <inkml:trace contextRef="#ctx0" brushRef="#br0" timeOffset="297652.0247">22098 6350,'32'-32,"-1"32,1 0,32 0,-33 0,1 0,-32 0</inkml:trace>
  <inkml:trace contextRef="#ctx0" brushRef="#br0" timeOffset="297845.0357">22066 6572,'0'32,"32"-32,0 0,31-32,-31 32,31 0,1 0,-1 0,1 0,-1 0,-63 0</inkml:trace>
  <inkml:trace contextRef="#ctx0" brushRef="#br0" timeOffset="298265.0598">22638 6541,'31'0,"1"0,32-32,-33 32,33 0,-1 0,-31 0,32 0,-33 0,33 0,-32 0,-1-32,1 32,32 0,-33 0,1 0,0 0,-32 0</inkml:trace>
  <inkml:trace contextRef="#ctx0" brushRef="#br0" timeOffset="298761.0881">22796 6826,'32'0,"0"0,0-31,31 31,-31 0,0 0,-1 0,1 31,0-31,-64 32,0 0,1-32,-33 32,32-32,1 0,-1 0,64 31,-1-31,1 0,0 0,0 32,-1-32,1 32,0 0,-32-1,0 1,-32-32,0 32,1-32,-1 32,0-32,0 0,32-32,0 32</inkml:trace>
  <inkml:trace contextRef="#ctx0" brushRef="#br0" timeOffset="298971.1002">23146 5842,'0'32,"0"0,0-1,0 33,-32 31,32-31,0 31,-32-32,32 33,0-1,0-95</inkml:trace>
  <inkml:trace contextRef="#ctx0" brushRef="#br0" timeOffset="300134.1666">21780 7684,'-31'0,"31"31,-32 1,0 0,0 31,1 1,-1-1,-32 1,33-1,-33 33,1-33,31-31,0 0,0-1,64-62,0-33,0-31,31 0,1-1,-33 1,33 0,-32 31,-1 33,1-1,0 64,-32-1,0 33,0-1,32 1,-32 31,0-31,0-1,0-31,0 31,0-31,0 0,-32 0,0-64,32 32</inkml:trace>
  <inkml:trace contextRef="#ctx0" brushRef="#br0" timeOffset="300261.1739">21622 8160,'0'-32,"31"0,1 1,32 31,-33 0,1 0,-32 0</inkml:trace>
  <inkml:trace contextRef="#ctx0" brushRef="#br0" timeOffset="300567.1914">22034 8065,'-31'0,"31"31,-32 1,0 0,32 0,0-1,0 1,32-32,-32-32,32 1,-1-1,-31 0,32 32,-32 32,32 0,-32-1,32 1,-1 0,1-32,0 0,-32 0</inkml:trace>
  <inkml:trace contextRef="#ctx0" brushRef="#br0" timeOffset="300823.2061">22384 8033,'31'0,"1"0,0 0,0 0,-1 0,1 0,-32 0</inkml:trace>
  <inkml:trace contextRef="#ctx0" brushRef="#br0" timeOffset="301041.2186">22479 8223,'32'0,"-1"-31,1 31,0 0,0 0,31 0,1 0,-1 31,-63-31</inkml:trace>
  <inkml:trace contextRef="#ctx0" brushRef="#br0" timeOffset="301505.2451">23019 8255,'31'0,"1"-32,32 32,-1-31,1 31,-33 0,33 0,-1 0,-31 0,32 0,-33 0,1 0,0 0,-32 31,0-31</inkml:trace>
  <inkml:trace contextRef="#ctx0" brushRef="#br0" timeOffset="301895.2674">23209 8446,'32'0,"0"0,-1 0,1 0,0 0,0 0,-1 0,1 0,-32 31,-32-31,1 32,-1 0,0 0,0-1,1 1,-1 0,0 0,64-32,0 31,-1-31,1 0,0 0,0 0,-1 0,1 0,0 0,0 0,-1 0,-31 0</inkml:trace>
  <inkml:trace contextRef="#ctx0" brushRef="#br0" timeOffset="303237.3442">23368 8763,'0'-32,"32"32,-1 0,1 0,-32 32,32-32,-32 32,32-32,-32 32,0-1,0 1,0 0,-32 0,0-32,0 31,1 1,-33 0,32-32,1 32,-1-32,0 0,0-32,32 32</inkml:trace>
  <inkml:trace contextRef="#ctx0" brushRef="#br0" timeOffset="303657.3681">23431 7652,'32'0,"0"32,0-1,-1 1,-31 0,0 0,0-1,-31 1,-1 0,0-32,0 32,1-32,-1 0,0 31,64-31,0 0,-1 0,33 0,-1 0,1 0,-1 0,-63 0</inkml:trace>
</inkml:ink>
</file>

<file path=ppt/ink/ink4.xml><?xml version="1.0" encoding="utf-8"?>
<inkml:ink xmlns:inkml="http://www.w3.org/2003/InkML">
  <inkml:definitions>
    <inkml:context xml:id="ctx0">
      <inkml:inkSource xml:id="inkSrc0">
        <inkml:traceFormat>
          <inkml:channel name="X" type="integer" min="-1366" max="1920" units="cm"/>
          <inkml:channel name="Y" type="integer" max="1080" units="cm"/>
        </inkml:traceFormat>
        <inkml:channelProperties>
          <inkml:channelProperty channel="X" name="resolution" value="48.53767" units="1/cm"/>
          <inkml:channelProperty channel="Y" name="resolution" value="28.34646" units="1/cm"/>
        </inkml:channelProperties>
      </inkml:inkSource>
      <inkml:timestamp xml:id="ts0" timeString="2014-04-22T08:01:10.040"/>
    </inkml:context>
    <inkml:brush xml:id="br0">
      <inkml:brushProperty name="width" value="0.05292" units="cm"/>
      <inkml:brushProperty name="height" value="0.05292" units="cm"/>
      <inkml:brushProperty name="color" value="#FF0000"/>
    </inkml:brush>
  </inkml:definitions>
  <inkml:trace contextRef="#ctx0" brushRef="#br0">6985 4572,'0'-32,"-32"1,32 62,0 33,-63 31,-1 32,1 32,-1 0,32-64,1 0,-1-31,32-33,0 1,32-64,-1-63,1 0,0-32,0 0,-1 32,1-1,0 33,-32-1,32 33,-1 31,-31 31,32 1,-32 32,32 31,-32 0,32 0,-32 1,0-33,0 1,0-33,0 1,0-32</inkml:trace>
  <inkml:trace contextRef="#ctx0" brushRef="#br0" timeOffset="398.0228">6794 4985,'32'0,"32"0,-33 0,33-32,-1 32,-31-32,32 32,-64-31,31 31,-62 31,-1 1,0 0,0 31,1 1,31-1,-32 1,32-32,32-1,-1-31,1 0,0-31,0-33,-1 1,1 31,0 0,-32 0,0 64,32-32,-32 32,31 0,1-32,0 0,0 0,31 0,-63 0</inkml:trace>
  <inkml:trace contextRef="#ctx0" brushRef="#br0" timeOffset="811.0463">11462 4445,'31'0,"-31"-32,32 32,0-31,31-1,-31 32,32-32,-64 32</inkml:trace>
  <inkml:trace contextRef="#ctx0" brushRef="#br0" timeOffset="1560.0891">12763 4477,'0'32,"0"31,-31 1,-1 31,-32 0,33-31,-1 31,0-63,32-1,32-62,0-65,-1 1,1 0,0 0,0 31,-1 1,-31 31,32 0,-32 64,0 0,32 31,-32 32,0 1,32-33,-32 32,0-31,31-1,-31-31,-31-32,31-32,0 32</inkml:trace>
  <inkml:trace contextRef="#ctx0" brushRef="#br0" timeOffset="1944.1112">12732 4794,'0'-31,"0"62,31-31,1 0,0 0,31 0,-31 0,32 0,-33 0,-62 0,-1 0,0 32,0 0,32 0,0-1,0 1,32 0,0-32,0 0,-1-32,1 0,-32 1,32-33,-32 32,0 64,0 0,32 0,-32-1,31 1,1-32,0 32,0-32,-32 0</inkml:trace>
  <inkml:trace contextRef="#ctx0" brushRef="#br0" timeOffset="3076.176">12859 9366,'0'32,"0"0,0 0,31-1,-31 33,0-32,32-1,-32 1,32-32,-32-32,0-31,0 31,0-31,0-1,0 32,0 1,-32 31,0 31,1 33,-1-1,0 1,32-1,0-31,0 0,0 0,32-32,0-32,-1 0,1-31,0-1,-32 1,0 31,0 64,0-1,0 1,0 0,0 0,0-1,32-31,31 0,-31 0,31-31,-31-1,32-32,-33 33,1-33,-32 32,0 1,-32 62,1 1,31 0,-32 0,32 31,0-31,0 0,32-1,-1-31,1-31,0-1,0 0,-1-31,1 31,-32-32,0 33,-32 62,32 1,0 0,0 0,0-1,32 1,32-32,-1 0,1-32,-1 1,1-33,-1 1,-63 63</inkml:trace>
  <inkml:trace contextRef="#ctx0" brushRef="#br0" timeOffset="4187.2395">6667 9081,'32'0,"32"-32,31 32,-32 0,33-32,-1 32,-32 0,33 0,-33 0,-31 0,0 0,-32 0</inkml:trace>
  <inkml:trace contextRef="#ctx0" brushRef="#br0" timeOffset="4569.2614">7017 9208,'31'0,"1"0,0 31,0-31,31 0,-31 0,-32 32,0 0,-32 0,-31-1,31 1,0-32,0 32,64 0,0-32,31 0,-31 31,0-31,0 32,-1-32,-31 32,0 0,-31-1,-1 1,0 32,-31-64,-1 31,32-31,-31 0,31-31,32 31</inkml:trace>
  <inkml:trace contextRef="#ctx0" brushRef="#br0" timeOffset="4732.2706">7112 8604,'0'32,"0"0,0 31,0 1,0-1,32-31,-32 32,31-33,-31-31</inkml:trace>
  <inkml:trace contextRef="#ctx0" brushRef="#br0" timeOffset="4967.2841">7683 8763,'-31'0,"31"64,-32-33,32 33,-32 31,0-31,1 31,31-63,-32-1,64-94,-32 63</inkml:trace>
  <inkml:trace contextRef="#ctx0" brushRef="#br0" timeOffset="5125.2932">7683 8731,'32'0,"-32"32,0 32,0-33,32 65,-32-33,0 1,32-1,-32 1,0-1,0-31,-32 0,32-32</inkml:trace>
  <inkml:trace contextRef="#ctx0" brushRef="#br0" timeOffset="5250.3003">7652 9112,'31'-31,"1"-1,32 0,-33 0,-31 32</inkml:trace>
  <inkml:trace contextRef="#ctx0" brushRef="#br0" timeOffset="5409.3094">7969 8827,'0'63,"-32"-31,32 31,-31 1,31-1,-32 1,32-32,-32-1,64-31,-32-63,32-1,-32 64</inkml:trace>
  <inkml:trace contextRef="#ctx0" brushRef="#br0" timeOffset="5559.318">8001 8795,'32'0,"-32"32,0-1,31 1,-31 32,32-1,-32 1,32-1,-32 1,0-1,0-31,0 0,0-32</inkml:trace>
  <inkml:trace contextRef="#ctx0" brushRef="#br0" timeOffset="5679.3248">8033 9144,'31'0,"1"0,0 0,0 0,-32 0</inkml:trace>
  <inkml:trace contextRef="#ctx0" brushRef="#br0" timeOffset="6031.345">6953 10287,'32'0,"0"0,31 0,1-32,-1 32,1-31,31 31,-32-32,-31 32,32 0,-33 0,-31 0</inkml:trace>
  <inkml:trace contextRef="#ctx0" brushRef="#br0" timeOffset="6406.3664">7175 10414,'0'32,"32"-32,0 0,0 0,31 0,-31 0,0 0,-32 32,-32-1,0 1,0 0,1 0,-1-32,32 31,32-31,-1 0,1 0,0 0,0 0,-1 32,-31 0,-31 0,-1 31,0-31,0 0,-31-1,31 1,0-32,1-32,31 32</inkml:trace>
  <inkml:trace contextRef="#ctx0" brushRef="#br0" timeOffset="6682.3822">7302 9906,'32'0,"0"0,0 0,-1 0,-31 32,0 0,0-1,-31 1,-1 32,32-33,-32-31,32 32,32-32,31 0,-31-32,0 32,31-31,-31-1,-32 32</inkml:trace>
  <inkml:trace contextRef="#ctx0" brushRef="#br0" timeOffset="6863.3926">7842 10033,'-63'64,"31"-1,0 1,32-33,-32 33,32-32,0-1,0-94,0 63</inkml:trace>
  <inkml:trace contextRef="#ctx0" brushRef="#br0" timeOffset="7028.402">7874 9906,'32'64,"-32"-33,0 33,0-1,31 1,-31-1,0 1,0-32,0-1,-31 1,-1-64,32 32</inkml:trace>
  <inkml:trace contextRef="#ctx0" brushRef="#br0" timeOffset="7402.4234">7810 10192,'0'-32,"0"0,32 32,0-31,0 31,31-32,-31 32,31 0,1-32,-32 32,-32-32,31 32,-62 0,31 32,-32 0,0 0,0 31,1-31,31 0,0-1,31 1,1-32,0 0,-32-32,32 32,-1-63,-31 31,0 0,0 64,32-32,-32 32,32 0,0-32,31 0,-31 0,0-32,31 0,-63 32</inkml:trace>
  <inkml:trace contextRef="#ctx0" brushRef="#br0" timeOffset="8288.4741">3651 10478,'32'31,"-32"-94,0 31,0-31,0-1,0 32,-32 32,0 0,1 64,-1-1,0 64,0-31,32-1,0 0,0-31,0-33,32-31,0 0,0 0,31-31,-31-33,0 1,-32-1,31 32,-31 64,0 0,0 0,32-1,0-31,0 0,31-31,1-33,-64 64</inkml:trace>
  <inkml:trace contextRef="#ctx0" brushRef="#br0" timeOffset="8596.4917">4223 10287,'-32'0,"32"32,-32 0,-31 31,31 1,0 31,32-32,0 1,0-32,0-1,32 1,0-32,-1-32,1 1,0-33,-32 1,32-1,-32 32,0 1,0-1,0 95,0-31,0 32,0-1,63-31,-31 0,31-32,1 0,-1 0,1-32,-64 32</inkml:trace>
  <inkml:trace contextRef="#ctx0" brushRef="#br0" timeOffset="10936.6255">3873 15526,'-31'0,"31"32,-32 31,0 32,32 1,-32 31,1-32,-1 0,0-31,32-1,-32 1,32-96,32-32,-32-63,0 127</inkml:trace>
  <inkml:trace contextRef="#ctx0" brushRef="#br0" timeOffset="11108.6354">3842 15431,'0'-32,"0"64,31 31,-31 1,32-1,0 32,-32 1,32-33,-1 32,-31-31,0-32,32-1,-32 1,-32 0,32-32</inkml:trace>
  <inkml:trace contextRef="#ctx0" brushRef="#br0" timeOffset="11512.6585">3810 15939,'0'-32,"32"32,-1 0,33-32,-1 32,1-32,-1 32,1-31,-32-1,-1 32,1 0,-64 0,1 32,-1-1,0 33,0-32,32-1,0 1,0 0,0 0,32-32,0 0,0-32,-1 32,1-64,-32 33,32-33,-32 32,0 64,0 0,32 0,-1-1,1 1,0-32,0 0,-1 0,-31 0</inkml:trace>
</inkml:ink>
</file>

<file path=ppt/ink/ink5.xml><?xml version="1.0" encoding="utf-8"?>
<inkml:ink xmlns:inkml="http://www.w3.org/2003/InkML">
  <inkml:definitions>
    <inkml:context xml:id="ctx0">
      <inkml:inkSource xml:id="inkSrc0">
        <inkml:traceFormat>
          <inkml:channel name="X" type="integer" min="-1366" max="1920" units="cm"/>
          <inkml:channel name="Y" type="integer" max="1080" units="cm"/>
        </inkml:traceFormat>
        <inkml:channelProperties>
          <inkml:channelProperty channel="X" name="resolution" value="48.53767" units="1/cm"/>
          <inkml:channelProperty channel="Y" name="resolution" value="28.34646" units="1/cm"/>
        </inkml:channelProperties>
      </inkml:inkSource>
      <inkml:timestamp xml:id="ts0" timeString="2014-04-22T08:22:34.506"/>
    </inkml:context>
    <inkml:brush xml:id="br0">
      <inkml:brushProperty name="width" value="0.05292" units="cm"/>
      <inkml:brushProperty name="height" value="0.05292" units="cm"/>
      <inkml:brushProperty name="color" value="#FF0000"/>
    </inkml:brush>
  </inkml:definitions>
  <inkml:trace contextRef="#ctx0" brushRef="#br0">7048 4096,'0'32,"-31"-1,-1 33,0-1,0 1,1 31,-1-31,32-1,-32-31,32 0,0-1,0-62,0-1,32-32,0-31,-32 95</inkml:trace>
  <inkml:trace contextRef="#ctx0" brushRef="#br0" timeOffset="187.0106">6985 4159,'0'-31,"32"-1,-32 64,31 31,-31 1,32-1,-32 1,32 31,-32-63,32 31,-32-31,0 0,0-1,0 1,-32-32,32 0</inkml:trace>
  <inkml:trace contextRef="#ctx0" brushRef="#br0" timeOffset="585.0335">6985 4509,'32'0,"-1"0,1 0,0 0,31-32,-31 0,0 32,0-32,-32 1,0-1,-32 32,0 32,32-1,-32 33,32-32,-31-1,31 1,31 0,1-32,0 0,0-32,-32 0,31 1,-31-1,0 64,32-1,-32 1,32-32,0 32,-1-32,33-32,-64 32</inkml:trace>
  <inkml:trace contextRef="#ctx0" brushRef="#br0" timeOffset="1224.07">11843 4096,'0'63,"-32"1,0 31,-31 32,31-32,-32 1,33-33,31 1,0-128,31 1,33-64,-64 127</inkml:trace>
  <inkml:trace contextRef="#ctx0" brushRef="#br0" timeOffset="1387.0792">11874 4001,'0'63,"32"1,-32-1,0 32,0-31,0 31,0-31,32 31,-32-63,0-1,0 1,0 0,-32-32,32 0</inkml:trace>
  <inkml:trace contextRef="#ctx0" brushRef="#br0" timeOffset="1793.1025">11779 4445,'32'0,"0"0,31 0,1 0,-1-32,-31 1,31 31,-31-32,0 0,-64 64,-31 0,31 31,0-31,0 31,1-31,31 0,31 0,1-32,0 0,0-32,-1 0,1 0,0 1,-32-1,32 32,-32 32,0-1,0 1,0 0,31-32,1 0,32 0,-33-32,1 0,-32 32</inkml:trace>
  <inkml:trace contextRef="#ctx0" brushRef="#br0" timeOffset="4275.2445">6540 9081,'32'0,"32"-32,-33 32,33 0,-32-32,31 32,1 0,-33 0,1 0,32 0,-33 0,1 0,-32 0</inkml:trace>
  <inkml:trace contextRef="#ctx0" brushRef="#br0" timeOffset="4679.2676">6763 9271,'31'0,"1"0,0 0,31 0,-31 0,-32 32,-32-32,1 32,-1-1,0 1,-31 0,31-32,64 0,-1 0,1 0,0 0,31 32,-31-32,0 0,-32 31,32 1,-64 0,32 0,-32-1,0 1,-31 0,31-32,-31 0,31 0,0-32,32 32</inkml:trace>
  <inkml:trace contextRef="#ctx0" brushRef="#br0" timeOffset="4859.2778">6890 8509,'0'32,"0"0,0 31,0 1,0-1,0-31,0 31,0-31,0 0,0-32</inkml:trace>
  <inkml:trace contextRef="#ctx0" brushRef="#br0" timeOffset="5069.2899">7588 8763,'-32'64,"1"-1,-33 1,64 31,-32-32,1-31,31 0,0 0,0-64,0 32</inkml:trace>
  <inkml:trace contextRef="#ctx0" brushRef="#br0" timeOffset="5249.3002">7588 8731,'32'32,"-32"32,0-1,0 1,0-1,0 1,0-1,0 1,0-1,0-31,-32-32,0-32,32 32</inkml:trace>
  <inkml:trace contextRef="#ctx0" brushRef="#br0" timeOffset="5369.3071">7525 9049,'0'-32,"31"32,1 0,0 0,0-32,-1 1,1-1,0 0,-32 32</inkml:trace>
  <inkml:trace contextRef="#ctx0" brushRef="#br0" timeOffset="5504.3148">7842 8827,'0'31,"0"33,-32 31,1-31,31-1,-32 1,32-33,-32 33,32-96,0-31,0 63</inkml:trace>
  <inkml:trace contextRef="#ctx0" brushRef="#br0" timeOffset="5663.3239">7874 8858,'0'32,"0"0,0 0,32 31,-32 1,0-33,31 33,-31-32,0-1,0 1,0 0,-31-32,31 0</inkml:trace>
  <inkml:trace contextRef="#ctx0" brushRef="#br0" timeOffset="5774.3302">7842 9112,'32'0,"0"0,-32 32,31-32,-31 0</inkml:trace>
  <inkml:trace contextRef="#ctx0" brushRef="#br0" timeOffset="6143.3514">6699 10160,'32'0,"0"0,31-32,1 32,-33 0,33-31,-1 31,-31 0,0 0,-32 0</inkml:trace>
  <inkml:trace contextRef="#ctx0" brushRef="#br0" timeOffset="6615.3783">6890 10287,'31'0,"1"0,0 0,31 0,-31 0,-32 32,-32 0,1-32,-1 31,0 1,0-32,1 0,62 0,1 0,32 0,-33 0,1 0,0 0,0 32,-1-32,1 32,-32-1,-32 1,1 0,-1 0,0-1,-31 1,31-32,-32 0,33 0,-1 0,0-63,0-1,32 64</inkml:trace>
  <inkml:trace contextRef="#ctx0" brushRef="#br0" timeOffset="6885.3938">6953 9811,'32'0,"0"0,-1 0,1 32,0-32,-32 31,0 1,0 0,0 0,0-1,-32 1,0 0,32 0,32-32,0-32,0 0,31 0,-63 32</inkml:trace>
  <inkml:trace contextRef="#ctx0" brushRef="#br0" timeOffset="7049.4032">7429 9938,'-31'63,"-1"1,0-1,32 1,-32-32,32-1,0 1,0-64,32 1,-32 31</inkml:trace>
  <inkml:trace contextRef="#ctx0" brushRef="#br0" timeOffset="7207.4122">7493 9779,'0'32,"0"31,32 1,-32-1,31 33,-31-33,0 1,32-33,-32 1,0 0,-32 0,32-32</inkml:trace>
  <inkml:trace contextRef="#ctx0" brushRef="#br0" timeOffset="7341.4199">7461 10097,'-32'-32,"64"32,0 0,0 0,-1 0,1 0,32-32,-1 32,-63 0</inkml:trace>
  <inkml:trace contextRef="#ctx0" brushRef="#br0" timeOffset="7618.4356">7842 9970,'0'-32,"-32"32,1 0,31 32,-32-1,0 33,0-32,32 31,0-31,0 0,32-32,0 0,0 0,-1-32,-31-32,32 33,-32-1,0 0,0 0,0 64,0 0,0 0,32-1,0 1,-32 0,31-32,1 0,0 0,0 0,-32 0</inkml:trace>
  <inkml:trace contextRef="#ctx0" brushRef="#br0" timeOffset="11707.6696">4064 15431,'-32'0,"0"0,1 63,31-31,-32 31,32 33,-32-33,0 32,32 1,-31-33,-1 1,32-1,-32 1,32-33,0-94,0-32,0 95</inkml:trace>
  <inkml:trace contextRef="#ctx0" brushRef="#br0" timeOffset="11925.6821">4000 15494,'0'32,"32"31,-32-31,32 63,-32-31,0-1,32 1,-32 31,31-63,-31 31,0 1,0-32,0-1,-31-31,31 0</inkml:trace>
  <inkml:trace contextRef="#ctx0" brushRef="#br0" timeOffset="12090.6915">3937 15907,'32'0,"-1"0,1 0,0 0,31 0,-31 0,32 0,-64 0</inkml:trace>
  <inkml:trace contextRef="#ctx0" brushRef="#br0" timeOffset="12412.71">4445 15907,'0'-32,"32"32,-32-32,-32 32,0 0,0 32,1 0,31 31,-32-31,32 32,0-33,0 1,32-32,-1 0,1 0,0-63,0 31,-1 0,-31 0,0 1,0 62,0 1,0 0,32 0,0-32,0 0,-1 0,1 0,0-32,-32 32</inkml:trace>
  <inkml:trace contextRef="#ctx0" brushRef="#br0" timeOffset="14253.8152">14160 4445,'0'32,"0"0,0 31,0 1,0 31,0-32,0 1,-31 31,31-31,-32-1,32-31,-32 0,32-1,0-62,0 31</inkml:trace>
  <inkml:trace contextRef="#ctx0" brushRef="#br0" timeOffset="14544.8319">14256 4318,'31'0,"1"0,0 0,0 32,-1 0,1-1,0 1,0-32,-32 32,0 0,-32 31,0-31,0 0,1-1,-33-31,32 32,-31-32,31 0,64 0,-32-32,0 32</inkml:trace>
  <inkml:trace contextRef="#ctx0" brushRef="#br0" timeOffset="15227.871">14859 4223,'-32'0,"0"32,1-1,31 33,-32 31,0-31,0 31,1 0,31 0,0 1,0-33,0 1,31-1,1-31,0-32,0 32,-1-32,-31 31,0 1,0-32</inkml:trace>
  <inkml:trace contextRef="#ctx0" brushRef="#br0" timeOffset="21399.224">8636 11017,'0'32,"0"0,0 0,-32-1,32 1,0 0,0 0,-32-1,32 1,0 0,0 0,0-1,0 1,-31 0,31 0,0-1,0 1,0 0,0 0,0-1,0 1,0 0,-32-32,32-32,0 32</inkml:trace>
  <inkml:trace contextRef="#ctx0" brushRef="#br0" timeOffset="23215.3278">5683 16764,'0'-32,"32"32,0 0,-1 0,1 0,0 0,-32 32,32-32,-32 32,0 0,0-1,0 1,0 0,-32 0,0-1,0 1,1 0,-1 0,0-1,0-31,32 32,-31-32,-1 0,64 0,-1 0,1 0,0 0,0 0,-32 32,31-32,1 0,0 0,0 0,-1 32,1-32,0 0,0 0,-1 0,1 0,0 0,-32 0</inkml:trace>
  <inkml:trace contextRef="#ctx0" brushRef="#br0" timeOffset="25162.4391">15081 4636,'0'31,"0"1,-32 0,32 31,-31-31,31 0,0 31,-32-31,32 0,0 0,-32-1,32 1,0 0,0 0,0-64,0 32</inkml:trace>
  <inkml:trace contextRef="#ctx0" brushRef="#br0" timeOffset="26212.4993">15589 4826,'0'32,"0"0,0-1,-32 1,32 0,0 0,-31-32,31 0</inkml:trace>
  <inkml:trace contextRef="#ctx0" brushRef="#br0" timeOffset="26389.5094">15684 4636,'-31'0,"62"31,1-31,-32 0</inkml:trace>
  <inkml:trace contextRef="#ctx0" brushRef="#br0" timeOffset="26713.5279">15907 4794,'-32'0,"32"32,-32-32,0 32,1-32,-1 32,0-32,32 31,32-31,0 0,-1 32,1-32,0 32,0-32,-32 32,31-32,-31 31,-31-31,-1 32,0-32,0 0,1 0,31 0</inkml:trace>
  <inkml:trace contextRef="#ctx0" brushRef="#br0" timeOffset="27492.5725">16700 4572,'0'32,"-31"31,-1-31,32 32,-32-1,0 1,1-1,31 1,-32-64,32 31,0-62,0-33,32 1,-32 63</inkml:trace>
  <inkml:trace contextRef="#ctx0" brushRef="#br0" timeOffset="27680.5832">16700 4540,'32'0,"-32"64,0-32,0 31,32 1,-32-1,0-31,0 31,0-31,0 0,0 0,-32-32,32 0</inkml:trace>
  <inkml:trace contextRef="#ctx0" brushRef="#br0" timeOffset="27815.5909">16637 4826,'32'0,"-1"-32,1 32,32-31,-33-1,-31 32</inkml:trace>
  <inkml:trace contextRef="#ctx0" brushRef="#br0" timeOffset="28196.6127">17050 4636,'-32'0,"0"31,32 1,-32 32,32-33,-31 33,31-32,0-1,-32 1,32 0,0-64,32-31,-32-1,31 1,1-1,0 1,-32-1,32 32,-1 32,-31 32,32 0,-32 31,0-31,32 32,-32-1,32-31,-32 31,0-31,0 0,-32-32,0 0,32 0</inkml:trace>
  <inkml:trace contextRef="#ctx0" brushRef="#br0" timeOffset="28317.6196">17018 4826,'32'-32,"-1"32,1-31,32 31,-1-32,-63 32</inkml:trace>
  <inkml:trace contextRef="#ctx0" brushRef="#br0" timeOffset="29187.6694">17748 3969,'0'-32,"0"64,0 0,0-1,0 1,0 0,0 0,0 31,0-31,0 0,0-1,0 33,0-32,0 31,0 1,-32-1,32 1,0 31,0 0,0 32,0-32,0 32,0-31,-31 31,31-32,0 0,-32 0,32-95</inkml:trace>
  <inkml:trace contextRef="#ctx0" brushRef="#br0" timeOffset="34040.947">18415 4604,'0'-32,"32"32,-32-32,31 32,1 0,0 32,0-32,-1 32,-31 0,32-32,-32 31,0 1,-32-32,1 32,-1 0,-32-1,33 1,-1 0,-32-32,64 32,-31-32,62 0,1 0,0 0,31 31,-31-31,0 32,0-32,-1 0,-31 32,0-32</inkml:trace>
  <inkml:trace contextRef="#ctx0" brushRef="#br0" timeOffset="34385.9668">19018 4794,'0'32,"0"0,0 0,-32-1,32 1,0 0,-31-32,31 0</inkml:trace>
  <inkml:trace contextRef="#ctx0" brushRef="#br0" timeOffset="34542.9756">19050 4572,'-32'0,"32"32,32-32,0 0,-1 32,-31-32</inkml:trace>
  <inkml:trace contextRef="#ctx0" brushRef="#br0" timeOffset="34835.9925">19272 4667,'0'32,"-32"0,1 0,-1-32,0 31,32 1,0 0,32-32,0 32,-1-32,-31 31,32 1,0-32,0 32,-32 0,-32-1,0-31,0 0,1 0,-1 0,-32 0,33-31,31 31</inkml:trace>
  <inkml:trace contextRef="#ctx0" brushRef="#br0" timeOffset="36268.0744">20161 4540,'0'-31,"0"-1,0 64,-32 31,1-31,-1 31,0 1,0-32,1 31,31 1,-32-33,0 1,32 0,0 0,0-64,0 0,32 0,-32-63,0 95</inkml:trace>
  <inkml:trace contextRef="#ctx0" brushRef="#br0" timeOffset="36485.0868">20225 4382,'0'63,"0"-31,0 31,0 1,0-1,0 1,0-1,0 1,0-32,0-1,0 1,-32-64,0 1,32 31</inkml:trace>
  <inkml:trace contextRef="#ctx0" brushRef="#br0" timeOffset="36913.1112">20129 4731,'32'0,"0"0,0 0,-1 0,33 0,-32 0,-1 0,1 0,0 0,-32-32,-32 32,32 32,-32 0,1-1,31 1,0 0,0 0,0-1,31-31,-31-31,32 31,0-32,0 0,-32 0,31 1,-31 62,0 1,32-32,-32 32,32-32,0 0,-1 0,-31 0</inkml:trace>
  <inkml:trace contextRef="#ctx0" brushRef="#br0" timeOffset="37639.1528">20860 4159,'31'0,"1"0,-32 32,32-32,-32 32,32 0,-32-1,0 1,0 0,31 31,-31-31,0 0,0 31,0-31,0 0,-31 31,31-31,-32 0,32 31,-32-31,0 0,-31 31,31-31,-31 0,63-32</inkml:trace>
  <inkml:trace contextRef="#ctx0" brushRef="#br0" timeOffset="38855.2223">13589 6763,'32'0,"-1"0,1 0,0 0,31 0,-31 0,0 0,0 0,-1 0,1 0,-32 0</inkml:trace>
  <inkml:trace contextRef="#ctx0" brushRef="#br0" timeOffset="39200.242">13621 6985,'31'0,"1"0,0 0,0 0,-1 0,1 0,0 0,0 0,-1 0,-31 32,32-32,-32 0</inkml:trace>
  <inkml:trace contextRef="#ctx0" brushRef="#br0" timeOffset="60194.4429">14541 7049,'32'0,"0"0,0 0,-1 0,1 0,0 0,0 0,-1 0,1 31,0-31,0 0,-1 0,1 0,0 0,0 0,-32 32,31-32,1 0,0 0,0 0,-1 0,1 0,0 0,0 0,-1 32,1-32,0 0,0 0,-1 0,1 0,0 0,0 0,-1 0,1 0,32 0,-33 0,1 0,0 0,0 0,-1 0,1 0,0 32,0-32,-1 0,1 0,32 0,-33 0,1 0,32 0,-33 0,33 0,-32 0,31 0,1 0,-33 0,33 0,-32 0,31 31,-31-31,31 0,1 0,-32 0,31 0,1 32,-1-32,1 0,-1 0,1 0,-1 0,1 32,-1-32,1 0,-1 0,1 0,-1 32,1-32,-1 0,1 0,-1 31,1-31,-1 0,1 0,-1 32,1-32,-1 0,1 0,-1 32,1-32,-1 0,1 32,-1-32,1 0,-1 0,1 0,-1 31,1-31,31 0,-32 32,1-32,31 0,-31 0,-1 32,1-32,31 0,-32 0,1 0,31 32,-31-32,-1 0,32 0,-31 0,31 0,-31 0,31 0,-32 31,1-31,31 0,-31 0,-1 0,1 0,31 0,-32 0,33 0,-33 0,1 0,31 0,-32 0,1 0,-1 0,1 0,-1 0,1-31,-32 31,31 0,1 0,-1 0,1-32,-1 32,-31 0,31-32,1 32,-1 0,-31-32,32 32,-1-31,-31 31,31-32,1 32,-32-32,-1 32,33-32,-32 32,-1 0,1 0,-32 0</inkml:trace>
  <inkml:trace contextRef="#ctx0" brushRef="#br0" timeOffset="64549.692">15240 6033,'0'31,"0"1,-32 0,32 31,0 1,-32-1,1 33,31-33,-32 1,32-1,0 1,-32-33,32 1,0 0,0 0,0-1,0-62,0-1,0 0,0 32</inkml:trace>
  <inkml:trace contextRef="#ctx0" brushRef="#br0" timeOffset="64984.7169">15272 6001,'31'0,"1"0,0 0,-32 32,32-32,-32 31,31 1,-31 0,0 0,0-1,0 1,0 0,-31-32,-1 32,0-1,0-31,1 32,-1-32,0 32,0-32,32-32,0 32</inkml:trace>
  <inkml:trace contextRef="#ctx0" brushRef="#br0" timeOffset="66768.8189">15780 6128,'-32'0,"0"0,32 32,-32-1,32 1,-31 32,-1-1,0 1,0 31,1-32,31 33,-32-65,32 33,32-32,-32-1,31-31,1 32,0-32,-32 0</inkml:trace>
  <inkml:trace contextRef="#ctx0" brushRef="#br0" timeOffset="69793.9919">16034 6318,'-32'32,"32"0,0 0,-32 31,32-31,-32 0,32-1,-31 33,31-32,-32-32,32 31,0-62,32-1,-32 32</inkml:trace>
  <inkml:trace contextRef="#ctx0" brushRef="#br0" timeOffset="70039.0059">16192 6509,'-31'0,"31"32,0-1,0 1,0 0,-32 0,32-32</inkml:trace>
  <inkml:trace contextRef="#ctx0" brushRef="#br0" timeOffset="70219.0162">16288 6318,'0'32,"0"-32</inkml:trace>
  <inkml:trace contextRef="#ctx0" brushRef="#br0" timeOffset="70549.0352">16383 6477,'-32'0,"0"0,1 0,31 32,0 0,31-32,-31 31,32-31,0 0,-32 32,32-32,-32 32,31 0,-31-1,-31 1,-1-32,0 0,0 0,1 0,31-32,0 32</inkml:trace>
  <inkml:trace contextRef="#ctx0" brushRef="#br0" timeOffset="71008.0614">16923 6318,'-32'32,"32"0,0 0,-32 31,32-31,-32 31,32-31,-31 0,31 0,0-64,0 32</inkml:trace>
  <inkml:trace contextRef="#ctx0" brushRef="#br0" timeOffset="71179.0712">16891 6382,'32'-32,"-32"64,0 0,31-1,-31 1,0 32,0-33,0 33,0-32,0-1,0 1,0 0,-31-32,-1 0,32 0</inkml:trace>
  <inkml:trace contextRef="#ctx0" brushRef="#br0" timeOffset="71284.0772">16859 6699,'0'-31,"0"-1,0 0,32 0,0 32,-1-31,1-1,0 0,-32 32</inkml:trace>
  <inkml:trace contextRef="#ctx0" brushRef="#br0" timeOffset="71599.0952">17177 6414,'-32'31,"0"1,32 32,-32-33,1 33,31-32,-32-1,32 1,0-64,0 1,32-33,-1 32,1-31,-32 31,32 32,-32-32,32 32,-32 32,0 0,31 0,-31-1,0 33,0-32,0 31,0-31,0 0,0-1,-31-31,-1 0,32 0</inkml:trace>
  <inkml:trace contextRef="#ctx0" brushRef="#br0" timeOffset="71704.1012">17081 6636,'32'0,"0"-32,0 32,-1-32,1 1,-32 31</inkml:trace>
  <inkml:trace contextRef="#ctx0" brushRef="#br0" timeOffset="71922.1137">17526 6287,'0'31,"0"1,0 32,0-1,32 1,-32-1,31 1,-31-33,0 1,-31 32,-1-33,0 1,-31 0,-1-32,-31 32,95-32</inkml:trace>
  <inkml:trace contextRef="#ctx0" brushRef="#br0" timeOffset="72681.1571">18034 6604,'0'32,"-32"-32,32-32,32 32,-32 0</inkml:trace>
  <inkml:trace contextRef="#ctx0" brushRef="#br0" timeOffset="73129.1827">18510 6191,'0'32,"0"0,0 0,-32 31,32 1,-31 31,31-32,0 1,0-32,-32 31,32-31,0 0,0-32</inkml:trace>
  <inkml:trace contextRef="#ctx0" brushRef="#br0" timeOffset="73406.1986">18574 6064,'31'0,"1"0,-32 32,32-32,0 64,-1-33,1 33,0-32,0-1,-32 33,0-32,0-1,-32 1,-32-32,33 0,-33 0,32 0,1 0,-1-32,0 32,32-31,-32 31,32-32,0 0,0 32</inkml:trace>
  <inkml:trace contextRef="#ctx0" brushRef="#br0" timeOffset="76737.3891">19399 6191,'0'-31,"-32"31,32 31,-31 1,-1 0,32 0,-32 31,32 1,-32-1,32 32,-31-31,31-1,0 1,0-32,0-1,0 1,31 0,1-64,-32 32</inkml:trace>
  <inkml:trace contextRef="#ctx0" brushRef="#br0" timeOffset="77134.4117">19463 6382,'31'0,"1"0,0 0,0 32,-1-32,-31 31,32 1,-32 0,-32 0,1-1,-1 1,0-32,-31 0,31 0,64 0,31 0,-31 0,0 0,-1 0,1 0,0 0,0 0,-32 0</inkml:trace>
  <inkml:trace contextRef="#ctx0" brushRef="#br0" timeOffset="77374.4256">20034 6541,'0'31,"0"1,0 0,-32 0,1-32,31 0</inkml:trace>
  <inkml:trace contextRef="#ctx0" brushRef="#br0" timeOffset="77524.4341">20098 6350,'-32'0,"64"0,-32 32,0-32</inkml:trace>
  <inkml:trace contextRef="#ctx0" brushRef="#br0" timeOffset="77787.4491">20383 6445,'-31'0,"31"32,-32-32,0 32,0 0,32-1,32 1,0 0,-32 0,32-32,-1 31,1 1,-64 0,1-32,-1 0,0 0,-31 0,31 0,32 0</inkml:trace>
  <inkml:trace contextRef="#ctx0" brushRef="#br0" timeOffset="78214.4736">21114 6350,'-32'0,"32"64,-32-1,0 1,1-1,-1 1,0-1,0-31,32 0,-31-32,31-32,31-32,-31 64</inkml:trace>
  <inkml:trace contextRef="#ctx0" brushRef="#br0" timeOffset="78372.4825">21145 6287,'0'31,"0"1,0 32,0-33,0 33,0-1,0 1,0-32,0-1,0 1,0 0,-31-32,-1 0,32 0</inkml:trace>
  <inkml:trace contextRef="#ctx0" brushRef="#br0" timeOffset="78754.5045">21050 6636,'32'0,"-32"-32,63 32,-31 0,32-32,-33 1,33 31,-32-32,-1 32,-62 0,-1 32,0-1,-31 1,31 0,0 0,32-1,0 1,0 0,32-32,0 0,-1 0,1-32,0 0,31-31,-63 31,32 32,-32-32,0 64,0 0,0 0,0-1,0 1,0 0,32-32,-32 0</inkml:trace>
  <inkml:trace contextRef="#ctx0" brushRef="#br0" timeOffset="81266.6482">21780 6160,'0'-32,"0"0,32 0,-32 64,0 32,0-1,0 32,-32 32,32-31,0 31,-31-32,31-32,0 1,0-1,0-31,0 0,0 0,0-32</inkml:trace>
  <inkml:trace contextRef="#ctx0" brushRef="#br0" timeOffset="82690.7296">22288 6414,'-31'31,"31"33,0-1,0-31,-32 0,32 0,0-32</inkml:trace>
  <inkml:trace contextRef="#ctx0" brushRef="#br0" timeOffset="83058.7507">22669 6604,'0'32,"-31"0,31-1,-32-31,32 0</inkml:trace>
  <inkml:trace contextRef="#ctx0" brushRef="#br0" timeOffset="83216.7597">22733 6414,'0'31,"32"-31,-1 32,-31-32</inkml:trace>
  <inkml:trace contextRef="#ctx0" brushRef="#br0" timeOffset="83457.7735">22892 6572,'-32'0,"0"32,0-32,32 32,32-32,0 32,0-32,-32 31,0 1,-32-32,0 32,0-32,32-32,0 32</inkml:trace>
  <inkml:trace contextRef="#ctx0" brushRef="#br0" timeOffset="84033.8064">23273 6445,'0'32,"0"32,-32-33,32 1,-32 32,32-33,-32-31,32 32,0-64,32-31,0-1,0 1,-32-1,31 1,1 63,-32-32,32 64,-32 0,0 31,0-31,0 31,0 1,0-32,0 31,0-31,-32-32,0 0,32-32,-31 0,31 32</inkml:trace>
  <inkml:trace contextRef="#ctx0" brushRef="#br0" timeOffset="84124.8117">23273 6636,'31'0,"1"-32,0 0,0 32,-32 0</inkml:trace>
  <inkml:trace contextRef="#ctx0" brushRef="#br0" timeOffset="84282.8207">23590 6509,'0'32,"-32"-1,32 1,-31 32,-1-33,32 1,-32-32,32 32,0-64,32 0,-32-31,0 63</inkml:trace>
  <inkml:trace contextRef="#ctx0" brushRef="#br0" timeOffset="84536.8352">23590 6509,'32'-32,"-32"64,32 0,-32-1,0 1,0 32,0-1,0-31,0 31,0-31,-32 0,0-64,32 0,0-31,0 31,0 0,0 1,32 31,0-32,-1 0,-31 32</inkml:trace>
  <inkml:trace contextRef="#ctx0" brushRef="#br0" timeOffset="84738.8467">24035 6287,'0'31,"0"33,0-32,0 31,0 1,0-1,0 1,0-1,-32-31,32 0,-32-1,-31 1,31-32,-32 32,1-32,63 0</inkml:trace>
  <inkml:trace contextRef="#ctx0" brushRef="#br0" timeOffset="85166.8713">22733 7176,'-32'31,"32"1,-32-32,32 32,0-32</inkml:trace>
  <inkml:trace contextRef="#ctx0" brushRef="#br0" timeOffset="85535.8924">22542 7398,'32'0,"0"0,31 0,-31 0,32 0,31 0,0 0,0 0,32 0,0 0,0 0,-31 0,31 0,-32 0,-32 0,1 0,-32 0,-1 0,1 0,-32 0</inkml:trace>
  <inkml:trace contextRef="#ctx0" brushRef="#br0" timeOffset="86859.9681">17272 7874,'-32'0,"0"0,-31 0,-1 0,1 32,-32 0,31-1,-31 1,31 0,1 0,31-32,64 0,0 31,-1-31,33 32,-1 0,1-32,-1 32,1-1,-32-31,-1 32,1-32,-32 32,-32-32,1 0,-33 32,1-32,-1 31,1 1,-1-32,1 32,-1 0,32-1,1-31,31 32,0 0,31-32,1 32,32-1,-1 1,1-32,31 32,0-32,0 0,-31 32,-1-32,-31 0,-64 0,-31 0,31 0,32 0</inkml:trace>
  <inkml:trace contextRef="#ctx0" brushRef="#br0" timeOffset="87791.0213">18193 8350,'31'-31,"1"-1,-32 32</inkml:trace>
  <inkml:trace contextRef="#ctx0" brushRef="#br0" timeOffset="87933.0295">18605 8287,'32'0,"-32"0</inkml:trace>
  <inkml:trace contextRef="#ctx0" brushRef="#br0" timeOffset="88075.0376">19082 8319,'0'0</inkml:trace>
  <inkml:trace contextRef="#ctx0" brushRef="#br0" timeOffset="88217.0457">19463 8319,'0'-32,"0"32</inkml:trace>
  <inkml:trace contextRef="#ctx0" brushRef="#br0" timeOffset="88361.054">19907 8319,'0'-32,"0"32</inkml:trace>
  <inkml:trace contextRef="#ctx0" brushRef="#br0" timeOffset="89405.1137">13938 10160,'32'0,"0"0,-1-32,33 32,-32 0,-1 0,33 0,-32 0,-1 0,1 0,-32 0</inkml:trace>
  <inkml:trace contextRef="#ctx0" brushRef="#br0" timeOffset="89614.1256">14033 10319,'32'0,"0"0,31 0,-31 0,63-32,-63 32,32 0,-33 0,-31 0</inkml:trace>
  <inkml:trace contextRef="#ctx0" brushRef="#br0" timeOffset="93477.3465">15938 9716,'-31'0,"62"0,1 0,0 0,0 0,-1 31,1-31,32 0,-33 0,33 0,-32 0,31 0,-31 0,0 0,-32 32,0-32</inkml:trace>
  <inkml:trace contextRef="#ctx0" brushRef="#br0" timeOffset="94556.4083">16065 9938,'32'0,"0"0,0 0,-1 0,1 32,0-32,-32 31,-32-31,0 32,1-32,-1 0,0 32,64 0,0-1,-1-31,1 32,0-32,0 32,-32 0,0-1,-32-31,0 32,-31-32,31 0,0 0,0 0,1-32,31 1,-32-1,32 32</inkml:trace>
  <inkml:trace contextRef="#ctx0" brushRef="#br0" timeOffset="94752.4194">16351 9366,'0'32,"0"0,0 0,0-1,0 1,0 0,0-32</inkml:trace>
  <inkml:trace contextRef="#ctx0" brushRef="#br0" timeOffset="95256.4482">16986 9906,'0'32,"0"0,-32-32,64 0,-64 0,32 0</inkml:trace>
  <inkml:trace contextRef="#ctx0" brushRef="#br0" timeOffset="107024.1214">17748 9620,'0'-31,"0"62,0 1,0 0,0 0,0-1,0 1,0 0,0 0,0-1,0 1,0 0,-32 0,32-1,0 1,0 0,0 0,0-64,0 0,0 0,0 1,0-1,0 0,0 0,0 1,0-1,32 0,-32 0,0 1,0 31</inkml:trace>
  <inkml:trace contextRef="#ctx0" brushRef="#br0" timeOffset="108146.1856">14859 10446,'32'0,"-1"0,1 0,0 0,0 0,-1 0,1 0,0 0,0 0,-1 0,33 0,-1 0,1 32,-1-32,1 0,-1 0,33 0,-1 0,0 0,0 0,1 0,-1 0,0 0,32 0,-32 0,1 0,-1 31,32-31,-32 32,0-32,1 0,-1 32,32-32,-32 0,32 0,-32 0,32 0,-31 32,-1-32,0 31,0-31,1 0,-1 32,0-32,-31 0,31 32,0-32,0 0,-31 0,31 0,-31 32,31-32,-32 0,1 31,-1-31,-31 0,0 0,31 32,-31-32,0 0,0 0,-1 0,1 0,-32 0</inkml:trace>
  <inkml:trace contextRef="#ctx0" brushRef="#br0" timeOffset="108949.2315">15081 11367,'32'0,"31"0,1-32,-1 32,1 0,-1 0,1 0,-32 0,31 0,-31 0,0 0,-32 0</inkml:trace>
  <inkml:trace contextRef="#ctx0" brushRef="#br0" timeOffset="109399.2573">15367 11525,'32'0,"-1"0,1 0,0 0,0 0,-1 0,-31 32,-31-32,31 32,-32 0,0-32,0 31,1-31,62 0,1 32,0-32,0 32,-1-32,1 32,0-1,-64 1,0 0,1-32,-1 32,0-32,-31 0,31 0,0 0,0-32,1-32,31 64</inkml:trace>
  <inkml:trace contextRef="#ctx0" brushRef="#br0" timeOffset="109586.268">15621 10922,'-32'0,"32"32,0 31,0-31,-32 32,32-33,0 1,0 0,0-32</inkml:trace>
  <inkml:trace contextRef="#ctx0" brushRef="#br0" timeOffset="109874.2844">15970 11430,'32'32,"-32"-64,0 32</inkml:trace>
  <inkml:trace contextRef="#ctx0" brushRef="#br0" timeOffset="110285.3079">16415 11176,'0'32,"31"0,-31-1,0 1,0 0,0 31,0 1,0-1,0-31,0 32,0-33,0 1,0 0,0-64,0 0,0-31,0 63</inkml:trace>
  <inkml:trace contextRef="#ctx0" brushRef="#br0" timeOffset="110735.3337">17081 11430,'32'0,"0"0,0 0,31 0,1 0,-1 0,1 0,-33 0,1 0,-32 0</inkml:trace>
  <inkml:trace contextRef="#ctx0" brushRef="#br0" timeOffset="110900.3431">17335 11208,'0'32,"0"31,0 1,0-1,0 1,0-1,-31-31,31 31,0-63</inkml:trace>
  <inkml:trace contextRef="#ctx0" brushRef="#br0" timeOffset="113991.5199">18224 11208,'0'0</inkml:trace>
  <inkml:trace contextRef="#ctx0" brushRef="#br0" timeOffset="117124.6991">17462 6953,'32'0,"-32"32,32 0,0 0,-32-1,31 1,-31 0,32 31,-32-31,0 32,32-33,-32 1,0 0,32 0,-32-1,0 33,0-32,31-32,-31 31,0 1,0 0,0 0,0-1,32 1,-32 0,0 0,0-1,0 1,0 0,0 0,0-1,0 1,0 0,0-64,-32 0,32 1,-31-1,31 0,0 0,-32 32,32-31,0-1,0 64,0-1,0 1,32 32,-32-33,0 1,31 32,-31-33,0 1,0 0,0 0,32-32,-32-32,32 32,-32-64,32 33,-1-1,1 0,-32 0,32 32,-32-31,-32 31,32 0</inkml:trace>
  <inkml:trace contextRef="#ctx0" brushRef="#br0" timeOffset="117845.7404">18193 8319,'31'0,"1"0,0 0,31 0,-31 0,0 0,0 0,-1 0,33 0,-32 0,-1 0,-62 0,31 0</inkml:trace>
  <inkml:trace contextRef="#ctx0" brushRef="#br0" timeOffset="118234.7625">18478 8223,'0'-31,"0"-1,0 64,0-1,0 1,0 32,0-1,0 1,0-33,0 1,0 0,0 0,0-1,0-31</inkml:trace>
  <inkml:trace contextRef="#ctx0" brushRef="#br0" timeOffset="119583.8398">17208 7811,'0'-32,"0"0,0 64,0 31,32 1,0 31,0 0,-32 1,31 31,-31-64,0 32,0-63,0 0,0 0,-31-64,-1-32,0 1,0-64,1-32,-33 32,32 32,32 63,-31 0,31 64,0 32,31-1,-31 32,32 1,-32-1,0 32,0-64,0 33,0-65,0 33,-32-64,32-32,-31-63,31 0,-32-64,0 64,0-1,32 33,0 95,0 31,32 1,-32 31,0-32,0 33,0-33,0-31,0 31,-32-63,1-31,31-65,-32 1,32-32,-32 0,32 64,0-1,0 128,0-33,0 33,32 31,-32-31,0-1,0-31,0 0,-32-32,32-32,0-32,-32-31,32-32,-31 32,31 31,0 33,-32-1,32 64,32-1,-32 33,0 31,31 0,-31 1,0-1,0-32,0 1,32-32,-32-1,0-31</inkml:trace>
  <inkml:trace contextRef="#ctx0" brushRef="#br0" timeOffset="125960.2045">19145 8160,'0'-32,"0"0,0 64,-32 0,32 0,0-1,-31 1,31 0,0 0,-32-1,32 1,0 0,0 0,-32-1,32 1,0 0,-32 0,32-1,0 1,-31 0,31 0,0-64,0 32</inkml:trace>
  <inkml:trace contextRef="#ctx0" brushRef="#br0" timeOffset="126463.2333">19145 8128,'32'-32,"0"1,-1 31,1 0,0 0,0 0,-1 0,1 31,0 1,0 0,-32 0,0-1,0 1,-32 0,0-32,32 32,-32-1,1 1,-1-32,0 0,0 0,32 0</inkml:trace>
  <inkml:trace contextRef="#ctx0" brushRef="#br0" timeOffset="127549.2954">19748 8128,'-31'0,"31"32,-32 0,32-1,-32 33,32-1,-32 33,32-33,-31 1,31-1,0-31,0 31,0-31,0 0,31-32,-31-32,32 0,-32 32</inkml:trace>
  <inkml:trace contextRef="#ctx0" brushRef="#br0" timeOffset="128360.3418">19939 8319,'0'31,"0"1,0 0,-32 0,32-1,0 1,0 0,-32 0,32-1,0 1,0-32</inkml:trace>
  <inkml:trace contextRef="#ctx0" brushRef="#br0" timeOffset="128658.3588">20225 8509,'-32'32,"32"0,0-1,0 1,-32-32,32 0</inkml:trace>
  <inkml:trace contextRef="#ctx0" brushRef="#br0" timeOffset="128847.3696">20288 8350,'-32'0,"32"0</inkml:trace>
  <inkml:trace contextRef="#ctx0" brushRef="#br0" timeOffset="129844.4267">20510 8477,'-31'0,"-1"0,32 32,-32-32,32 32,0 0,32-1,0 1,-1-32,-31 32,-31 0,-1-32,0 0,0 0,32 0</inkml:trace>
  <inkml:trace contextRef="#ctx0" brushRef="#br0" timeOffset="130354.4558">21050 8287,'-32'0,"32"32,-31-1,31 33,-32-32,0 31,0-31,1 31,-1-31,32 0,-32-32,64-32,-32 0,32-31,-32 63</inkml:trace>
  <inkml:trace contextRef="#ctx0" brushRef="#br0" timeOffset="130526.4657">21050 8255,'0'32,"0"0,0 31,0 1,0-33,0 33,0-1,32-31,-32 0,0 0,-32-1,0-62,32 31</inkml:trace>
  <inkml:trace contextRef="#ctx0" brushRef="#br0" timeOffset="130654.473">20955 8541,'32'0,"-1"0,1 0,0 0,-32 0</inkml:trace>
  <inkml:trace contextRef="#ctx0" brushRef="#br0" timeOffset="131028.4944">21241 8541,'-32'0,"0"32,32-1,0 1,-32 0,32 0,32-32,-32-32,32 0,-32 0,32 1,-1-1,-31 64,0-1,0 1,0 0,32-32,-32 32,32-64,-32 32</inkml:trace>
  <inkml:trace contextRef="#ctx0" brushRef="#br0" timeOffset="131418.5167">21495 8223,'0'32,"31"0,-31 0,0-1,0 33,0-32,0-1,0 1,0 0,0 0,0-1,0 1,0 0,-31 0,-1-1,0-31,0 32,-31-32,63 0</inkml:trace>
  <inkml:trace contextRef="#ctx0" brushRef="#br0" timeOffset="131937.5464">21780 8573,'0'0</inkml:trace>
  <inkml:trace contextRef="#ctx0" brushRef="#br0" timeOffset="132318.5682">22130 8223,'0'32,"0"0,0 0,0 31,0-31,-32 31,32 1,0-32,-32 31,32-31,0 0,-32-1,32-62,0-1,0 0,0 32</inkml:trace>
  <inkml:trace contextRef="#ctx0" brushRef="#br0" timeOffset="132574.5828">22193 8192,'0'-32,"32"32,0-32,-1 32,1 32,0 0,-32-1,32 1,-32 0,0 0,-32-1,32 1,-32-32,0 0,1 32,-1-32,0 0,0 0,1-32,31 32</inkml:trace>
  <inkml:trace contextRef="#ctx0" brushRef="#br0" timeOffset="133166.6167">22542 8223,'-31'32,"31"0,-32 31,32 1,-32 31,32-63,-32 31,32 1,0-32,0-1,32 1,0-32,-32 0</inkml:trace>
  <inkml:trace contextRef="#ctx0" brushRef="#br0" timeOffset="133662.6451">22606 8414,'32'0,"-1"0,1 0,-32 32,32-32,-32 31,0 1,-32 0,0-32,1 32,-1-32,0 0,0 31,64-31,0 0,0 0,-1 0,1 0,0 0,0 0,-32 0</inkml:trace>
  <inkml:trace contextRef="#ctx0" brushRef="#br0" timeOffset="133875.6572">22892 8573,'0'31,"0"1,-32 0,32 0,0-32</inkml:trace>
  <inkml:trace contextRef="#ctx0" brushRef="#br0" timeOffset="134015.6652">22923 8414,'0'32,"0"-32</inkml:trace>
  <inkml:trace contextRef="#ctx0" brushRef="#br0" timeOffset="134284.6806">23082 8509,'-32'0,"1"32,-1-32,32 32,0-1,32-31,-1 32,-31 0,32-32,-32 32,-32-32,1 0,-1 0,0 0,32 0</inkml:trace>
  <inkml:trace contextRef="#ctx0" brushRef="#br0" timeOffset="134682.7034">23431 8319,'0'31,"-31"1,31 0,-32 0,32 31,-32 1,32-33,-32 33,32-32,-31-1,31-62,31-33,-31 32,0 32</inkml:trace>
  <inkml:trace contextRef="#ctx0" brushRef="#br0" timeOffset="134861.7136">23431 8382,'0'32,"0"0,0-1,0 33,0-32,0-1,0 1,0 0,0 0,-31-32,-1-32,32 32</inkml:trace>
  <inkml:trace contextRef="#ctx0" brushRef="#br0" timeOffset="135214.7338">23336 8636,'32'0,"0"-32,-1 32,1-31,0 31,-32-32,32 32,-64 32,0-1,32 1,-32 0,32 0,32-1,0-62,0-1,-1 32,-31 32,0-1,32-31,-32-31,0 31</inkml:trace>
  <inkml:trace contextRef="#ctx0" brushRef="#br0" timeOffset="135468.7484">23781 8319,'0'31,"0"1,-32 0,32 0,0-1,0 33,0-1,0-31,0 32,0-1,-32-31,32 0,-32-1,32-31</inkml:trace>
  <inkml:trace contextRef="#ctx0" brushRef="#br0" timeOffset="137627.8719">23908 8160,'-32'0,"32"32,-32-32,32 63,0-31,-32 0,32 31,-31-31,31 31,0 1,-32-1,32-31,0 32,-32-1,32-31,0 31,-32-31,32 0,-31 0,31-1,0 1,0 0,0-64,0 0,0 1,31-1,-31 32</inkml:trace>
  <inkml:trace contextRef="#ctx0" brushRef="#br0" timeOffset="138369.9143">24035 8541,'0'32,"0"-1,0 1,0 0,0 0,-32-1,32 1,0 0,0 0,0-64,0 0,0 32</inkml:trace>
  <inkml:trace contextRef="#ctx0" brushRef="#br0" timeOffset="138648.9303">24225 8700,'0'31,"0"1,0 0,-32-32,32 0</inkml:trace>
  <inkml:trace contextRef="#ctx0" brushRef="#br0" timeOffset="138776.9376">24257 8573,'32'0,"-32"31,0-31</inkml:trace>
  <inkml:trace contextRef="#ctx0" brushRef="#br0" timeOffset="139054.9534">24384 8636,'0'32,"-32"-32,32 32,0-1,0 1,32 0,-32 0,-32-1,0-31,32 0</inkml:trace>
  <inkml:trace contextRef="#ctx0" brushRef="#br0" timeOffset="139324.9689">24638 8509,'-32'32,"32"0,0-1,0 1,-32 32,32-1,-31-31,31 0,-32-1,32 1,0-64,0 32</inkml:trace>
  <inkml:trace contextRef="#ctx0" brushRef="#br0" timeOffset="139517.9799">24701 8446,'0'31,"0"1,0 0,0 0,0 31,0 1,0-33,0 33,-31-32,31-1,0 1,0 0,-32-64,32 32</inkml:trace>
  <inkml:trace contextRef="#ctx0" brushRef="#br0" timeOffset="139623.9859">24606 8763,'32'-32,"0"32,-1-31,-31 31</inkml:trace>
  <inkml:trace contextRef="#ctx0" brushRef="#br0" timeOffset="139787.9953">24828 8636,'0'32,"-31"0,31-1,-32 1,32 0,0 0,-32-32,64 0,-32-32,0 32</inkml:trace>
  <inkml:trace contextRef="#ctx0" brushRef="#br0" timeOffset="139992.0071">24924 8541,'0'32,"0"-1,0 33,0-32,0 31,0 1,0-33,0 33,0-32,0-1,-32-31,32-31,0-1,0 32</inkml:trace>
  <inkml:trace contextRef="#ctx0" brushRef="#br0" timeOffset="140233.0209">24828 8795,'0'0</inkml:trace>
  <inkml:trace contextRef="#ctx0" brushRef="#br0" timeOffset="141010.0653">24955 8731,'0'-31,"0"-1,0 0,0 0,0 1,-31 31,-1 0,32 31,-32 1,32 0,-32 0,1 31,31-31,-32 31,32-31,0 0,0 0,0-1,32-31,-1 0,1-31,0-33,0 1,-32 31,31-32,-31 33,32 31,-32 31,-32 1,32 32,0-33,0 1,0 0,32-32,-32 32,32-32,-32-32,0 32</inkml:trace>
  <inkml:trace contextRef="#ctx0" brushRef="#br0" timeOffset="141416.0884">25114 8287,'0'32,"0"-1,0 33,0-32,32-1,-32 33,0-1,0 1,32-1,-32 1,0-1,-32 1,32-1,-32 1,-31-1,31-31,-32 0,-31 0,32-1,-1-31,64 0</inkml:trace>
  <inkml:trace contextRef="#ctx0" brushRef="#br0" timeOffset="145440.3187">18542 11494,'0'-32,"32"32,-1-32,1 32,0 0,0 0,-1 0,1 0,0 0,0 0,31 0,-31 0,0 0,-1 0,1 0,-32 32,0-32</inkml:trace>
  <inkml:trace contextRef="#ctx0" brushRef="#br0" timeOffset="145972.3491">18669 11684,'32'0,"-1"0,1 0,0 0,0 0,-1 0,-31 32,-31-32,31 32,-32-32,0 31,0-31,32 32,-31-32,62 0,-31 32,32-32,0 32,0-32,-1 31,1 1,-32 0,0 0,-32-1,1-31,-1 0,0 32,0-32,1 0,-33 0,32 0,1-32,31 32</inkml:trace>
  <inkml:trace contextRef="#ctx0" brushRef="#br0" timeOffset="146401.3737">18828 11049,'31'0,"1"0,0 0,0 32,-1-32,-31 32,0-1,0 1,-31 0,-1-32,0 32,0-1,1-31,62 0,1 0,0 0,31 0,-31 0,0 0,31 32,-63-32</inkml:trace>
  <inkml:trace contextRef="#ctx0" brushRef="#br0" timeOffset="147924.4608">19431 11621,'32'0,"-32"-32,0 64,31-32,-62 0,-1 0,32 0</inkml:trace>
  <inkml:trace contextRef="#ctx0" brushRef="#br0" timeOffset="153526.7812">20002 11652,'-31'0,"-1"0,0 0,64 0,0 0,-1 0,1 0,0 0,0 0,-1 0,1 0,0 0,0 0,-1 0,1 0,-32-31,0 31</inkml:trace>
  <inkml:trace contextRef="#ctx0" brushRef="#br0" timeOffset="156569.9553">20066 11938,'-32'0,"32"-32,0 1,32 31,0 0,-1-32,1 32,0 0,0 32,-1-32,1 31,-32 1,0 0,-32 0,1-1,-1 1,-32 0,33-32,31 32,-32-32,0 0,32 31,32-31,0 0,-1 0,1 0,0 0,0 0,-1 0,1 0,-32 0</inkml:trace>
  <inkml:trace contextRef="#ctx0" brushRef="#br0" timeOffset="156878.973">20320 11113,'0'31,"0"1,0 0,0 0,0 31,0-31,0 31,0-31,0-32</inkml:trace>
  <inkml:trace contextRef="#ctx0" brushRef="#br0" timeOffset="157778.0243">19780 10890,'-32'-31,"1"-1,-1 32,32-32,32 32,31 0,-31 0,0 0,31 0,1 0,-1 0,1 0,-33 0,33 0,-1 0,-31 0,32 0,-33 0,1 0,0 0,0 0,-32 0</inkml:trace>
  <inkml:trace contextRef="#ctx0" brushRef="#br0" timeOffset="158903.0887">20098 10795,'-32'0,"0"0,0 0,1 0,-1 0,0 0,0 0,32 32,-31-32,-1 0,0 0,0 0,1 0,-1 0,0 0,0 0,1 0,-1 0,0 0,0 0,1 0,-1 0,0 0,0 0,1-32,-1 32,0 0,0 0,32-32,-31 32,31 0</inkml:trace>
  <inkml:trace contextRef="#ctx0" brushRef="#br0" timeOffset="171966.8359">20796 10732,'0'31,"32"1,31-32,-31 32,0 0,0-32,-32 31,-32-31,32-31,-32 31,0 0,1 0,62 0,1 0,0 0,0 0,-1 0,33 0,-32 0,31 0,-31 0,31 0,-31 0,32 0,-33-32,1 32,-64-32,32 32</inkml:trace>
  <inkml:trace contextRef="#ctx0" brushRef="#br0" timeOffset="172251.8522">21018 11081,'32'0,"0"0,0 0,31 0,-31 0,31 0,-31 0,32 0,-33 0,-31 0</inkml:trace>
  <inkml:trace contextRef="#ctx0" brushRef="#br0" timeOffset="172671.8763">21685 11017,'32'-31,"0"31,-1 0,1 0,32-32,-33 32,33 0,-32 0,-1 0,1 0,0 0,-32 0</inkml:trace>
  <inkml:trace contextRef="#ctx0" brushRef="#br0" timeOffset="173149.9036">21812 11271,'32'0,"0"0,-1 0,1 0,0 0,0 0,-1 0,1 0,0 0,-32 32,32-32,-64 32,32 0,-64-1,1 1,-1 32,33-33,-33 1,32-32,1 32,62 0,1-32,0 0,31 0,-31 0,0 0,31 0,-31 0,0 0,-32-32,0 32</inkml:trace>
  <inkml:trace contextRef="#ctx0" brushRef="#br0" timeOffset="173548.9263">22034 10097,'0'31,"32"1,-32 0,0 31,0 1,0-1,0 1,0-32,-32 31,32-31,0 0,0-64,0 0,0 32</inkml:trace>
  <inkml:trace contextRef="#ctx0" brushRef="#br0" timeOffset="200873.4892">8191 9081,'32'0,"0"0,0-32,-1 32,1-32,0 32,0 0,31-32,-31 32,31-31,-31 31,32-32,-1 32,-31 0,31-32,-31 32,32 0,-33 0,1 0,32-32,-33 32,33 0,-32 0,31 0,-31 0,31-31,1 31,-32 0,31 0,-31-32,0 32,31 0,1 0,-1-32,1 32,-33 0,33 0,-1 0,1-32,-1 32,1 0,31 0,-31 0,-1 0,1 0,31 0,-32-31,33 31,-1 0,0 0,0 0,1 0,-1-32,32 32,-32 0,0-32,32 32,0 0,-31 0,31 0,-32 0,32 0,-32 0,32 0,0 0,0 0,0 0,-32 0,32 0,-31 0,-1 0,0 32,0-32,1 32,-1-32,0 31,0-31,1 0,-1 32,0-32,0 0,-31 32,31-32,0 32,1-32,-33 31,32-31,1 32,-33-32,32 32,1-32,-1 0,-32 32,33-32,-1 31,0-31,-31 32,31-32,0 0,-31 32,31-32,0 0,0 32,1-32,-1 0,0 0,0 31,1-31,-33 32,32-32,1 0,-1 32,0-32,0 0,1 32,-1-32,32 0,-32 0,0 31,1-31,-1 0,-32 32,33 0,-33-32,1 32,31-1,-32-31,33 32,-33 0,32-32,-31 32,31-32,-31 31,31 1,-32 0,1 0,-1-1,1 1,-32 0,31 0,1-1,-1 1,32 0,-31 0,-1-32,33 31,-33 1,1 0,31 0,-32-1,1 1,-32-32,31 32,-31-32,31 32,-31-32,-32 31,32-31,-32-31,0-1,0 32</inkml:trace>
  <inkml:trace contextRef="#ctx0" brushRef="#br0" timeOffset="201264.5117">20193 9970,'0'-32,"-32"32,32-32,-32 0,1 1,31 62,0 1,31-32,-31 32,32 0,-32-1,32 1,0 0,-32 0,31-1,-31 1,-63-32,31 0,-31 0,-33 0,1 0,0-32,0 32,95 0</inkml:trace>
  <inkml:trace contextRef="#ctx0" brushRef="#br0" timeOffset="209107.9603">8731 15685,'0'-32,"0"64,32-32,-32 31,0 1,0 0,0 0,0 31,0-31,0 31,0 1,0-32,0 31,0 1,0-33,0 1,0 0,0 0,0-1,0 1,0-32</inkml:trace>
  <inkml:trace contextRef="#ctx0" brushRef="#br0" timeOffset="209467.9809">8826 15589,'0'-31,"0"-1,0 0,32 0,0 32,0 0,-1 32,1-32,0 32,-32 0,32-1,-1 1,-31 0,0 0,0-1,-31 1,-1-32,0 32,0 0,1-1,-1-31,0 32,0-32,64-32,-32 32</inkml:trace>
  <inkml:trace contextRef="#ctx0" brushRef="#br0" timeOffset="216367.3755">9461 15780,'-31'0,"62"0,-31-32,32 32,0 0,0 0,-1 0,1 0,0 0,0 0,-1 0,1 0,0 0,-32 32,0-32</inkml:trace>
  <inkml:trace contextRef="#ctx0" brushRef="#br0" timeOffset="216600.3888">9493 15907,'32'0,"0"0,31-32,1 32,-33 0,33 0,-32 0,-1 0,-31 32,0-32</inkml:trace>
  <inkml:trace contextRef="#ctx0" brushRef="#br0" timeOffset="217590.4455">10128 15812,'32'0,"-32"-32,32 32,-1 0,1 0,0 0,0 0,-32-32,31 32,1 0,0 0,0 0,-1 0,1 0,0 0,0 0,-32-32,0 32</inkml:trace>
  <inkml:trace contextRef="#ctx0" brushRef="#br0" timeOffset="218199.4803">10319 16002,'31'0,"-31"-32,32 32,0 0,0 0,-1 0,1 0,-32 32,0 0,-32-32,32 32,-31-32,-1 31,0 1,0-32,32 32,-31-32,31 32,-32-32,64 0,-1 0,1 0,0 0,0 0,-1 0,1 0,0 0,-32 0</inkml:trace>
  <inkml:trace contextRef="#ctx0" brushRef="#br0" timeOffset="218601.5033">10382 15050,'0'31,"0"1,0 0,0 31,0 1,0-32,0 31,0-31,0 31,0-31,0-64,32 1,-32 31</inkml:trace>
  <inkml:trace contextRef="#ctx0" brushRef="#br0" timeOffset="219487.5539">11081 15367,'-32'0,"32"32,0 31,-32-31,32 63,-32-31,1-1,31 1,-32-1,32 1,0-32,0-1,0 1,0-64,0-31,32-32,-1 31,-31 64</inkml:trace>
  <inkml:trace contextRef="#ctx0" brushRef="#br0" timeOffset="219734.5681">11112 15304,'32'31,"-32"1,32 0,-32 31,0-31,32 32,-32-1,0-31,31 31,-31-31,0 0,0 0,0-1,-31-31,31 0</inkml:trace>
  <inkml:trace contextRef="#ctx0" brushRef="#br0" timeOffset="219921.5788">11049 15716,'32'-31,"-1"31,1-32,0 32,-32-32,32 32,-1 0,-31 0</inkml:trace>
  <inkml:trace contextRef="#ctx0" brushRef="#br0" timeOffset="220402.6063">11493 15716,'-31'0,"31"-31,0-1,-32 32,0 0,32 32,-32-1,32 1,-31 0,31 0,0-1,0 1,0 0,31-32,1 0,0-32,-32-31,32 31,-32 0,31 0,-31 64,0 0,0 0,0-1,32 1,0 0,0-32,-1 0,-31-32,0 32</inkml:trace>
  <inkml:trace contextRef="#ctx0" brushRef="#br0" timeOffset="221813.687">12097 15589,'-32'-31,"0"31,32 31,0-31</inkml:trace>
  <inkml:trace contextRef="#ctx0" brushRef="#br0" timeOffset="222142.7058">12351 15558,'31'0,"1"0,32 0,-33 0,33 0,-1 0,-31 0,32 0,-33-32,33 32,-32 0,-1 0,1 0,0 0,-32 0</inkml:trace>
  <inkml:trace contextRef="#ctx0" brushRef="#br0" timeOffset="222591.7315">12573 15812,'32'0,"-1"0,1 0,0 0,31 0,-31 0,-32 31,32-31,-32 32,-32 0,0 0,1-1,-33 1,32 0,1 0,-1-32,32 31,32 1,-1-32,1 0,0 0,31 0,-31 0,0 0,0 0,-1 0,-31 0</inkml:trace>
  <inkml:trace contextRef="#ctx0" brushRef="#br0" timeOffset="222847.7462">12795 14827,'0'64,"0"-1,0 1,0 31,0-31,0-1,-32-31,32 0,0-1,0-31</inkml:trace>
  <inkml:trace contextRef="#ctx0" brushRef="#br0" timeOffset="226671.9649">13398 15494,'-31'0,"31"-32,31 64,1-32,0 0,0 0,-1 0,1 0,0 0,0 0,-1 0,1 0,-32 0</inkml:trace>
  <inkml:trace contextRef="#ctx0" brushRef="#br0" timeOffset="226920.9791">13430 15621,'32'0,"0"0,-1 32,33-32,-32 0,31 0,-31 0,0 0,-1 32,1-32,-32 0</inkml:trace>
  <inkml:trace contextRef="#ctx0" brushRef="#br0" timeOffset="228524.0708">14224 15494,'-32'0,"32"-32,32 32,-32-31,0-1,0 0,0 0,32 1,-32-1,0-32,0 33,0-1,31 0,-31-31,0 31,0 0,0 0,0 64,0 32,0-1,0 32,-31-31,31-1,0 1,0-32,0 31,0-31,0-64,0 0,0 1,0-1,0 0,0 32</inkml:trace>
  <inkml:trace contextRef="#ctx0" brushRef="#br0" timeOffset="228764.0844">14097 15431,'-32'0,"64"0,-32 31,32-31,31 0,-31 0,31 0,1 0,-1 0,-31 0,0 0,0 0,-1 0,-62 0,31 0</inkml:trace>
  <inkml:trace contextRef="#ctx0" brushRef="#br0" timeOffset="229087.103">14351 15494,'-32'32,"0"0,-31-1,31 1,0 32,-31-33,31 1,-31 0,31 0,32-1,-32-31,32 32,32-32,31 0,-31 0,32 0,-1 0,1 0,-1-32,1 32,-33 0,1 0,0 0,0 0,-64 0,32 0</inkml:trace>
  <inkml:trace contextRef="#ctx0" brushRef="#br0" timeOffset="229364.1189">14351 15526,'0'32,"0"-1,0 1,0 32,0 31,0-32,0 33,0-33,0 1,0-33,0 1,0 0,0-64,0 0,0 1,0-1,0 0,0 32</inkml:trace>
  <inkml:trace contextRef="#ctx0" brushRef="#br0" timeOffset="235424.4655">2000 17304,'0'-32,"32"32,0-32,-1 32,33 0,-32 0,-1-31,33 31,-1-32,-31 32,0 0,0-32,-1 32,1 0,-32 0</inkml:trace>
  <inkml:trace contextRef="#ctx0" brushRef="#br0" timeOffset="235895.4924">2286 17526,'32'0,"-1"-32,1 32,0 0,0 0,-1 0,-31 32,-31 0,-1-32,32 32,-32-1,0-31,1 0,62 0,33 0,-32 0,-1 0,33 32,-32-32,-1 0,1 32,-32 0,0-1,0 1,-32 0,1 0,-1-1,0-31,0 32,1 0,-1-32,0 0,0 0,32-32,0 32</inkml:trace>
  <inkml:trace contextRef="#ctx0" brushRef="#br0" timeOffset="236136.5062">2318 16542,'0'32,"0"31,31-31,-31 31,32 1,-32-32,0-1,0 1,0 0,0-32</inkml:trace>
</inkml:ink>
</file>

<file path=ppt/ink/ink6.xml><?xml version="1.0" encoding="utf-8"?>
<inkml:ink xmlns:inkml="http://www.w3.org/2003/InkML">
  <inkml:definitions>
    <inkml:context xml:id="ctx0">
      <inkml:inkSource xml:id="inkSrc0">
        <inkml:traceFormat>
          <inkml:channel name="X" type="integer" min="-1366" max="1920" units="cm"/>
          <inkml:channel name="Y" type="integer" max="1080" units="cm"/>
        </inkml:traceFormat>
        <inkml:channelProperties>
          <inkml:channelProperty channel="X" name="resolution" value="48.53767" units="1/cm"/>
          <inkml:channelProperty channel="Y" name="resolution" value="28.34646" units="1/cm"/>
        </inkml:channelProperties>
      </inkml:inkSource>
      <inkml:timestamp xml:id="ts0" timeString="2014-04-22T08:33:03.214"/>
    </inkml:context>
    <inkml:brush xml:id="br0">
      <inkml:brushProperty name="width" value="0.05292" units="cm"/>
      <inkml:brushProperty name="height" value="0.05292" units="cm"/>
      <inkml:brushProperty name="color" value="#FF0000"/>
    </inkml:brush>
  </inkml:definitions>
  <inkml:trace contextRef="#ctx0" brushRef="#br0">17335 8446,'32'0,"-32"-32,0 0,0 0,-32 32,32-31,-31-1,-1 0,0 32,0 0,1 32,31 0,0-1,0 1,-32 32,32-33,0 1,0 32,32-33,-32 1,31 0,-31 0,32-1,0 1,0 0,-1-32,1 0,0 0,0 0,-32-32,31 32,-31-32,0 1,32-1,-32-32,0 33,0-1,0 0,0 0,0 1,0-1,0 0,-32 32,32-32,-31 32,31-31,0 31</inkml:trace>
  <inkml:trace contextRef="#ctx0" brushRef="#br0" timeOffset="224.0128">17621 8731,'32'0,"-32"0</inkml:trace>
  <inkml:trace contextRef="#ctx0" brushRef="#br0" timeOffset="589.0337">17748 8160,'0'32,"0"31,32-31,-32 31,0-31,0 32,0-33,0 1,0 0,32 0,-32-1,0-31</inkml:trace>
  <inkml:trace contextRef="#ctx0" brushRef="#br0" timeOffset="1175.0672">18066 8287,'0'-32,"0"0,31 1,-31-1,0-32,0 1,32 31,-32-31,0-1,0 32,0 1,0-1,-32 32,1 0,-1 0,32 32,-32-1,32 1,0 0,0 0,0-1,32 1,0-32,-1 0,1 0,0 0,0 0,-32 32,31 0,-31-1,0 1,0 0,0 0,0-1,0 33,0-1,0-31,-31 32,31-1,-32 1,0-1,32-31,-32 0,32-1,0 1,0-32</inkml:trace>
  <inkml:trace contextRef="#ctx0" brushRef="#br0" timeOffset="1489.0852">18320 8604,'0'32,"0"0,0 0,0-1,31-31,1 0,-32-31,0-1,0 0,32 0,-32 1,0-1,-32 32,0 0,1 0,-1 32,32-32</inkml:trace>
  <inkml:trace contextRef="#ctx0" brushRef="#br0" timeOffset="2856.1634">18796 8350,'0'-31,"0"62,0 1,0-32</inkml:trace>
  <inkml:trace contextRef="#ctx0" brushRef="#br0" timeOffset="3567.2041">19145 8065,'0'31,"0"1,-32-32,32 32,0 0,-31-32,31 31,31-31,1-31,0 31,0 31,-1-31,-31 32,0 0,32-32,-32 32,0-1,0 1,-32 0,32 0,-31-1,-1-31,0 32,0-32,32 32,-31-32,-1 0,32 0</inkml:trace>
  <inkml:trace contextRef="#ctx0" brushRef="#br0" timeOffset="3755.2148">19145 8065,'32'0,"0"0,-1 0,1 0,-32 0</inkml:trace>
  <inkml:trace contextRef="#ctx0" brushRef="#br0" timeOffset="4098.2343">19494 8096,'0'32,"0"0,0 0,0-1,0 1,0 32,0-33,0 1,32 0,-32 0,0-1,32-31,0 0,-1-31,-31-33,32 32,-32 1,0-33,0 32,0 1,-32-1,1 32,31-32,-32 32,0 0,32 32,-32-32,1 32,-1-1,32 1,0-32</inkml:trace>
  <inkml:trace contextRef="#ctx0" brushRef="#br0" timeOffset="8840.5057">16065 8287,'0'32,"0"-1,-31 1,31 0,0 0,0-1,0 1,0 32,0-33,0 1,-32 0,32 0,0-1,0 1,0 0,-32 0,32-1,-32-31,32 32,-31 0,-1-32,32 0</inkml:trace>
  <inkml:trace contextRef="#ctx0" brushRef="#br0" timeOffset="9312.5327">15907 8223,'31'0,"1"0,0 0,-32 32,32-32,-1 32,-31 0,0-1,32-31,-32 32,32 32,-32-33,0 1,32 0,-32 0,31-1,-31 1,32 0,-32 0,32-1,0 1,-32 0,0-32</inkml:trace>
  <inkml:trace contextRef="#ctx0" brushRef="#br0" timeOffset="9732.5566">16446 8509,'32'0,"0"0,0 0,-1 0,1-32,0 32,0 0,-32 0</inkml:trace>
  <inkml:trace contextRef="#ctx0" brushRef="#br0" timeOffset="9934.5682">16510 8636,'32'0,"-1"0,1 0,32 0,-33 0,1 0,0 0,-32 32,0-32</inkml:trace>
  <inkml:trace contextRef="#ctx0" brushRef="#br0" timeOffset="10753.615">20066 8287,'32'0,"-1"0,1 0,0-32,0 32,-1 0,1 0,0 0,-32 0</inkml:trace>
  <inkml:trace contextRef="#ctx0" brushRef="#br0" timeOffset="10954.6266">20129 8446,'32'0,"0"0,0 0,-1 0,33 0,-32 0,-1 0,-31 0</inkml:trace>
  <inkml:trace contextRef="#ctx0" brushRef="#br0" timeOffset="11352.6494">20860 8223,'-32'-31,"0"31,32 31,-32 1,32 0,0 31,-31 1,31-32,0-1,0 1,31-32,1 0,0-32,-32 1,32-1,-32 0,31 0,-31 1,0-1,0 0,-31 32,31 0</inkml:trace>
  <inkml:trace contextRef="#ctx0" brushRef="#br0" timeOffset="11691.6688">21050 8509,'0'32,"0"-32</inkml:trace>
  <inkml:trace contextRef="#ctx0" brushRef="#br0" timeOffset="12034.6884">21304 8319,'0'-32,"0"0,0 64,-32 0,32-1,0 1,0 32,0-33,0 1,0 0,32-32,0 0,0-32,-32 0,31 1,-31-1,0 0,0 0,0 1,-31 31,31-32,0 32</inkml:trace>
  <inkml:trace contextRef="#ctx0" brushRef="#br0" timeOffset="12470.7133">21653 8096,'0'32,"0"0,0 0,-31-32,31 31,0 1,0 0,0 0,0-1,31-31,-31 32,0 0,0 0,32-32,-32 31,0 1,32-32,-32 32,-32 0,0-1,1 1,-1-32,0 0,32 32,-32-32,32 0</inkml:trace>
  <inkml:trace contextRef="#ctx0" brushRef="#br0" timeOffset="12763.7301">21653 8223,'32'0,"-32"-31,32 31,-32-32,32 32,-1 0,-31-32,32 32,0 0,-32-32,32 32,-32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2014-04-22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2014-04-22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2014-04-22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2014-04-22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2014-04-22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2014-04-22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2014-04-22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2014-04-22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2014-04-22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2014-04-22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2014-04-22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2014-04-22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2130425"/>
            <a:ext cx="8496944" cy="1470025"/>
          </a:xfrm>
        </p:spPr>
        <p:txBody>
          <a:bodyPr>
            <a:normAutofit/>
          </a:bodyPr>
          <a:lstStyle/>
          <a:p>
            <a:r>
              <a:rPr lang="en-US" sz="4000" dirty="0" smtClean="0"/>
              <a:t>Biostatistics &amp; Experimental Design</a:t>
            </a:r>
            <a:endParaRPr lang="en-US" sz="4000" dirty="0"/>
          </a:p>
        </p:txBody>
      </p:sp>
      <p:sp>
        <p:nvSpPr>
          <p:cNvPr id="3" name="副标题 2"/>
          <p:cNvSpPr>
            <a:spLocks noGrp="1"/>
          </p:cNvSpPr>
          <p:nvPr>
            <p:ph type="subTitle" idx="1"/>
          </p:nvPr>
        </p:nvSpPr>
        <p:spPr/>
        <p:txBody>
          <a:bodyPr/>
          <a:lstStyle/>
          <a:p>
            <a:r>
              <a:rPr lang="en-US" dirty="0" smtClean="0"/>
              <a:t>Qian, </a:t>
            </a:r>
            <a:r>
              <a:rPr lang="en-US" dirty="0" err="1" smtClean="0"/>
              <a:t>Wenfeng</a:t>
            </a:r>
            <a:endParaRPr lang="en-US" dirty="0"/>
          </a:p>
        </p:txBody>
      </p:sp>
    </p:spTree>
    <p:extLst>
      <p:ext uri="{BB962C8B-B14F-4D97-AF65-F5344CB8AC3E}">
        <p14:creationId xmlns:p14="http://schemas.microsoft.com/office/powerpoint/2010/main" val="289039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Download R</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75311"/>
            <a:ext cx="5916141" cy="5682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9704" y="3068960"/>
            <a:ext cx="2664296" cy="369332"/>
          </a:xfrm>
          <a:prstGeom prst="rect">
            <a:avLst/>
          </a:prstGeom>
          <a:noFill/>
        </p:spPr>
        <p:txBody>
          <a:bodyPr wrap="square" rtlCol="0">
            <a:spAutoFit/>
          </a:bodyPr>
          <a:lstStyle/>
          <a:p>
            <a:r>
              <a:rPr lang="en-US" dirty="0"/>
              <a:t>http://www.r-project.org/</a:t>
            </a:r>
          </a:p>
        </p:txBody>
      </p:sp>
    </p:spTree>
    <p:extLst>
      <p:ext uri="{BB962C8B-B14F-4D97-AF65-F5344CB8AC3E}">
        <p14:creationId xmlns:p14="http://schemas.microsoft.com/office/powerpoint/2010/main" val="2061761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Exam</a:t>
            </a:r>
            <a:endParaRPr lang="en-US" dirty="0"/>
          </a:p>
        </p:txBody>
      </p:sp>
      <p:sp>
        <p:nvSpPr>
          <p:cNvPr id="3" name="内容占位符 2"/>
          <p:cNvSpPr>
            <a:spLocks noGrp="1"/>
          </p:cNvSpPr>
          <p:nvPr>
            <p:ph idx="1"/>
          </p:nvPr>
        </p:nvSpPr>
        <p:spPr/>
        <p:txBody>
          <a:bodyPr/>
          <a:lstStyle/>
          <a:p>
            <a:r>
              <a:rPr lang="en-US" dirty="0"/>
              <a:t>Final exam is a report based on the use of statistics in a </a:t>
            </a:r>
            <a:r>
              <a:rPr lang="en-US" dirty="0" smtClean="0"/>
              <a:t>small project</a:t>
            </a:r>
            <a:r>
              <a:rPr lang="en-US" dirty="0"/>
              <a:t>. The report should be between 1000 and 2000 words.</a:t>
            </a:r>
          </a:p>
          <a:p>
            <a:endParaRPr lang="en-US" dirty="0" smtClean="0"/>
          </a:p>
          <a:p>
            <a:r>
              <a:rPr lang="en-US" dirty="0" smtClean="0"/>
              <a:t>Ten-minute </a:t>
            </a:r>
            <a:r>
              <a:rPr lang="en-US" dirty="0"/>
              <a:t>(including 2 min Q &amp; A) oral defense of the report in front of the class.</a:t>
            </a:r>
          </a:p>
          <a:p>
            <a:endParaRPr lang="en-US" dirty="0"/>
          </a:p>
        </p:txBody>
      </p:sp>
    </p:spTree>
    <p:extLst>
      <p:ext uri="{BB962C8B-B14F-4D97-AF65-F5344CB8AC3E}">
        <p14:creationId xmlns:p14="http://schemas.microsoft.com/office/powerpoint/2010/main" val="1901415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PPT</a:t>
            </a:r>
            <a:endParaRPr lang="en-US" dirty="0"/>
          </a:p>
        </p:txBody>
      </p:sp>
      <p:sp>
        <p:nvSpPr>
          <p:cNvPr id="3" name="内容占位符 2"/>
          <p:cNvSpPr>
            <a:spLocks noGrp="1"/>
          </p:cNvSpPr>
          <p:nvPr>
            <p:ph idx="1"/>
          </p:nvPr>
        </p:nvSpPr>
        <p:spPr/>
        <p:txBody>
          <a:bodyPr/>
          <a:lstStyle/>
          <a:p>
            <a:r>
              <a:rPr lang="en-US" dirty="0" smtClean="0"/>
              <a:t>Will be uploaded to my lab website after each class</a:t>
            </a:r>
          </a:p>
          <a:p>
            <a:r>
              <a:rPr lang="en-US" dirty="0" smtClean="0"/>
              <a:t>qianlab.genetics.ac.cn</a:t>
            </a:r>
          </a:p>
          <a:p>
            <a:endParaRPr lang="en-US" dirty="0"/>
          </a:p>
          <a:p>
            <a:r>
              <a:rPr lang="en-US" dirty="0" smtClean="0">
                <a:solidFill>
                  <a:srgbClr val="FF0000"/>
                </a:solidFill>
              </a:rPr>
              <a:t>Words in red: waiting for your response</a:t>
            </a:r>
          </a:p>
          <a:p>
            <a:r>
              <a:rPr lang="en-US" dirty="0" smtClean="0">
                <a:solidFill>
                  <a:srgbClr val="92D050"/>
                </a:solidFill>
              </a:rPr>
              <a:t>Words in green: the beginning of a new example</a:t>
            </a:r>
            <a:endParaRPr lang="en-US" dirty="0">
              <a:solidFill>
                <a:srgbClr val="92D050"/>
              </a:solidFill>
            </a:endParaRPr>
          </a:p>
        </p:txBody>
      </p:sp>
    </p:spTree>
    <p:extLst>
      <p:ext uri="{BB962C8B-B14F-4D97-AF65-F5344CB8AC3E}">
        <p14:creationId xmlns:p14="http://schemas.microsoft.com/office/powerpoint/2010/main" val="2208154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FF0000"/>
                </a:solidFill>
              </a:rPr>
              <a:t>Your introduction</a:t>
            </a:r>
            <a:endParaRPr lang="en-US" dirty="0">
              <a:solidFill>
                <a:srgbClr val="FF000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28593" y="1600200"/>
            <a:ext cx="688681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401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Statistics is the base of all sciences</a:t>
            </a:r>
            <a:endParaRPr lang="en-US" dirty="0"/>
          </a:p>
        </p:txBody>
      </p:sp>
      <p:sp>
        <p:nvSpPr>
          <p:cNvPr id="3" name="内容占位符 2"/>
          <p:cNvSpPr>
            <a:spLocks noGrp="1"/>
          </p:cNvSpPr>
          <p:nvPr>
            <p:ph idx="1"/>
          </p:nvPr>
        </p:nvSpPr>
        <p:spPr/>
        <p:txBody>
          <a:bodyPr/>
          <a:lstStyle/>
          <a:p>
            <a:r>
              <a:rPr lang="en-US" dirty="0" smtClean="0">
                <a:solidFill>
                  <a:srgbClr val="FF0000"/>
                </a:solidFill>
              </a:rPr>
              <a:t>The definition of the modern science?</a:t>
            </a:r>
          </a:p>
          <a:p>
            <a:endParaRPr lang="en-US" dirty="0">
              <a:solidFill>
                <a:srgbClr val="FF0000"/>
              </a:solidFill>
            </a:endParaRPr>
          </a:p>
        </p:txBody>
      </p:sp>
    </p:spTree>
    <p:extLst>
      <p:ext uri="{BB962C8B-B14F-4D97-AF65-F5344CB8AC3E}">
        <p14:creationId xmlns:p14="http://schemas.microsoft.com/office/powerpoint/2010/main" val="120778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is science?</a:t>
            </a:r>
            <a:endParaRPr lang="en-US" dirty="0"/>
          </a:p>
        </p:txBody>
      </p:sp>
      <p:sp>
        <p:nvSpPr>
          <p:cNvPr id="3" name="内容占位符 2"/>
          <p:cNvSpPr>
            <a:spLocks noGrp="1"/>
          </p:cNvSpPr>
          <p:nvPr>
            <p:ph idx="1"/>
          </p:nvPr>
        </p:nvSpPr>
        <p:spPr>
          <a:xfrm>
            <a:off x="457200" y="1600200"/>
            <a:ext cx="4546848" cy="4525963"/>
          </a:xfrm>
        </p:spPr>
        <p:txBody>
          <a:bodyPr>
            <a:normAutofit/>
          </a:bodyPr>
          <a:lstStyle/>
          <a:p>
            <a:r>
              <a:rPr lang="en-US" dirty="0" smtClean="0"/>
              <a:t>A </a:t>
            </a:r>
            <a:r>
              <a:rPr lang="en-US" dirty="0"/>
              <a:t>theory in the empirical sciences can never be proven, but it can be falsified, meaning that it can and should be scrutinized by decisive experiments.</a:t>
            </a:r>
          </a:p>
        </p:txBody>
      </p:sp>
      <p:pic>
        <p:nvPicPr>
          <p:cNvPr id="10242" name="Picture 2" descr="http://upload.wikimedia.org/wikipedia/commons/4/43/Karl_Pop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551960"/>
            <a:ext cx="4139952" cy="530603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971600" y="6165304"/>
            <a:ext cx="3937973" cy="461665"/>
          </a:xfrm>
          <a:prstGeom prst="rect">
            <a:avLst/>
          </a:prstGeom>
        </p:spPr>
        <p:txBody>
          <a:bodyPr wrap="square">
            <a:spAutoFit/>
          </a:bodyPr>
          <a:lstStyle/>
          <a:p>
            <a:pPr algn="ctr"/>
            <a:r>
              <a:rPr lang="en-US" sz="2400" dirty="0"/>
              <a:t>Karl </a:t>
            </a:r>
            <a:r>
              <a:rPr lang="en-US" sz="2400" dirty="0" smtClean="0"/>
              <a:t>Popper 1902-1994</a:t>
            </a:r>
            <a:endParaRPr lang="en-US" sz="2400" dirty="0"/>
          </a:p>
        </p:txBody>
      </p:sp>
      <p:sp>
        <p:nvSpPr>
          <p:cNvPr id="5" name="TextBox 4"/>
          <p:cNvSpPr txBox="1"/>
          <p:nvPr/>
        </p:nvSpPr>
        <p:spPr>
          <a:xfrm>
            <a:off x="1115616" y="5601613"/>
            <a:ext cx="3096344" cy="461665"/>
          </a:xfrm>
          <a:prstGeom prst="rect">
            <a:avLst/>
          </a:prstGeom>
          <a:noFill/>
        </p:spPr>
        <p:txBody>
          <a:bodyPr wrap="square" rtlCol="0">
            <a:spAutoFit/>
          </a:bodyPr>
          <a:lstStyle/>
          <a:p>
            <a:r>
              <a:rPr lang="en-US" sz="2400" b="1" dirty="0" smtClean="0">
                <a:solidFill>
                  <a:schemeClr val="accent6"/>
                </a:solidFill>
              </a:rPr>
              <a:t>Hypothesis testing</a:t>
            </a:r>
            <a:endParaRPr lang="en-US" sz="2400" b="1" dirty="0">
              <a:solidFill>
                <a:schemeClr val="accent6"/>
              </a:solidFill>
            </a:endParaRPr>
          </a:p>
        </p:txBody>
      </p:sp>
    </p:spTree>
    <p:extLst>
      <p:ext uri="{BB962C8B-B14F-4D97-AF65-F5344CB8AC3E}">
        <p14:creationId xmlns:p14="http://schemas.microsoft.com/office/powerpoint/2010/main" val="2155523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a:t>
            </a:r>
            <a:r>
              <a:rPr lang="en-US" dirty="0" smtClean="0"/>
              <a:t>tatistics</a:t>
            </a:r>
            <a:endParaRPr lang="en-US" dirty="0"/>
          </a:p>
        </p:txBody>
      </p:sp>
      <p:sp>
        <p:nvSpPr>
          <p:cNvPr id="3" name="内容占位符 2"/>
          <p:cNvSpPr>
            <a:spLocks noGrp="1"/>
          </p:cNvSpPr>
          <p:nvPr>
            <p:ph idx="1"/>
          </p:nvPr>
        </p:nvSpPr>
        <p:spPr/>
        <p:txBody>
          <a:bodyPr/>
          <a:lstStyle/>
          <a:p>
            <a:r>
              <a:rPr lang="en-US" dirty="0"/>
              <a:t>Statistics is the study of the collection, organization, analysis, interpretation and presentation of data.</a:t>
            </a:r>
          </a:p>
        </p:txBody>
      </p:sp>
    </p:spTree>
    <p:extLst>
      <p:ext uri="{BB962C8B-B14F-4D97-AF65-F5344CB8AC3E}">
        <p14:creationId xmlns:p14="http://schemas.microsoft.com/office/powerpoint/2010/main" val="3902003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Deterministic vs stochastic events</a:t>
            </a:r>
            <a:endParaRPr lang="en-US" dirty="0"/>
          </a:p>
        </p:txBody>
      </p:sp>
      <p:sp>
        <p:nvSpPr>
          <p:cNvPr id="4" name="文本占位符 3"/>
          <p:cNvSpPr>
            <a:spLocks noGrp="1"/>
          </p:cNvSpPr>
          <p:nvPr>
            <p:ph type="body" idx="1"/>
          </p:nvPr>
        </p:nvSpPr>
        <p:spPr/>
        <p:txBody>
          <a:bodyPr/>
          <a:lstStyle/>
          <a:p>
            <a:r>
              <a:rPr lang="en-US" dirty="0"/>
              <a:t>Deterministic </a:t>
            </a:r>
            <a:r>
              <a:rPr lang="en-US" dirty="0" smtClean="0"/>
              <a:t>events</a:t>
            </a:r>
            <a:endParaRPr lang="en-US" dirty="0"/>
          </a:p>
        </p:txBody>
      </p:sp>
      <p:sp>
        <p:nvSpPr>
          <p:cNvPr id="3" name="内容占位符 2"/>
          <p:cNvSpPr>
            <a:spLocks noGrp="1"/>
          </p:cNvSpPr>
          <p:nvPr>
            <p:ph sz="half" idx="2"/>
          </p:nvPr>
        </p:nvSpPr>
        <p:spPr/>
        <p:txBody>
          <a:bodyPr/>
          <a:lstStyle/>
          <a:p>
            <a:r>
              <a:rPr lang="en-US" dirty="0" smtClean="0"/>
              <a:t>If I roll a dice, I will get a face up</a:t>
            </a:r>
          </a:p>
          <a:p>
            <a:r>
              <a:rPr lang="en-US" dirty="0" smtClean="0"/>
              <a:t>I will get up in the tomorrow morning</a:t>
            </a:r>
          </a:p>
          <a:p>
            <a:r>
              <a:rPr lang="en-US" dirty="0" smtClean="0"/>
              <a:t>A child will grow up</a:t>
            </a:r>
            <a:endParaRPr lang="en-US" dirty="0"/>
          </a:p>
        </p:txBody>
      </p:sp>
      <p:sp>
        <p:nvSpPr>
          <p:cNvPr id="5" name="文本占位符 4"/>
          <p:cNvSpPr>
            <a:spLocks noGrp="1"/>
          </p:cNvSpPr>
          <p:nvPr>
            <p:ph type="body" sz="quarter" idx="3"/>
          </p:nvPr>
        </p:nvSpPr>
        <p:spPr/>
        <p:txBody>
          <a:bodyPr/>
          <a:lstStyle/>
          <a:p>
            <a:r>
              <a:rPr lang="en-US" dirty="0"/>
              <a:t>Stochastic </a:t>
            </a:r>
            <a:r>
              <a:rPr lang="en-US" dirty="0" smtClean="0"/>
              <a:t>events</a:t>
            </a:r>
            <a:endParaRPr lang="en-US" dirty="0"/>
          </a:p>
        </p:txBody>
      </p:sp>
      <p:sp>
        <p:nvSpPr>
          <p:cNvPr id="6" name="内容占位符 5"/>
          <p:cNvSpPr>
            <a:spLocks noGrp="1"/>
          </p:cNvSpPr>
          <p:nvPr>
            <p:ph sz="quarter" idx="4"/>
          </p:nvPr>
        </p:nvSpPr>
        <p:spPr/>
        <p:txBody>
          <a:bodyPr/>
          <a:lstStyle/>
          <a:p>
            <a:r>
              <a:rPr lang="en-US" dirty="0" smtClean="0"/>
              <a:t>The number on the face up</a:t>
            </a:r>
          </a:p>
          <a:p>
            <a:r>
              <a:rPr lang="en-US" dirty="0" smtClean="0"/>
              <a:t>The exact time (minute and second) I get up</a:t>
            </a:r>
          </a:p>
          <a:p>
            <a:r>
              <a:rPr lang="en-US" dirty="0" smtClean="0"/>
              <a:t>The height and weight of the child</a:t>
            </a:r>
            <a:endParaRPr lang="en-US" dirty="0"/>
          </a:p>
        </p:txBody>
      </p:sp>
      <p:sp>
        <p:nvSpPr>
          <p:cNvPr id="7" name="TextBox 6"/>
          <p:cNvSpPr txBox="1"/>
          <p:nvPr/>
        </p:nvSpPr>
        <p:spPr>
          <a:xfrm>
            <a:off x="5652120" y="5157192"/>
            <a:ext cx="3024336" cy="369332"/>
          </a:xfrm>
          <a:prstGeom prst="rect">
            <a:avLst/>
          </a:prstGeom>
          <a:noFill/>
        </p:spPr>
        <p:txBody>
          <a:bodyPr wrap="square" rtlCol="0">
            <a:spAutoFit/>
          </a:bodyPr>
          <a:lstStyle/>
          <a:p>
            <a:r>
              <a:rPr lang="en-US" dirty="0" smtClean="0">
                <a:solidFill>
                  <a:srgbClr val="FF0000"/>
                </a:solidFill>
              </a:rPr>
              <a:t>Other examples?</a:t>
            </a:r>
            <a:endParaRPr lang="en-US" dirty="0">
              <a:solidFill>
                <a:srgbClr val="FF0000"/>
              </a:solidFill>
            </a:endParaRPr>
          </a:p>
        </p:txBody>
      </p:sp>
      <p:pic>
        <p:nvPicPr>
          <p:cNvPr id="2050" name="Picture 2" descr="http://upload.wikimedia.org/wikipedia/commons/3/37/Dice_(PS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917636"/>
            <a:ext cx="1132030" cy="9134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8/8b/2010-07-20_Black_windup_alarm_clock_fa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7" y="4581128"/>
            <a:ext cx="1080120" cy="13727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herbalgranny.com/wp-content/uploads/2010/09/get-taller-naturall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4509985"/>
            <a:ext cx="1190625" cy="172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195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Phenomena in biology</a:t>
            </a:r>
            <a:endParaRPr lang="en-US" dirty="0"/>
          </a:p>
        </p:txBody>
      </p:sp>
      <p:sp>
        <p:nvSpPr>
          <p:cNvPr id="3" name="内容占位符 2"/>
          <p:cNvSpPr>
            <a:spLocks noGrp="1"/>
          </p:cNvSpPr>
          <p:nvPr>
            <p:ph idx="1"/>
          </p:nvPr>
        </p:nvSpPr>
        <p:spPr/>
        <p:txBody>
          <a:bodyPr/>
          <a:lstStyle/>
          <a:p>
            <a:r>
              <a:rPr lang="en-US" dirty="0" smtClean="0"/>
              <a:t>Are likely to be stochastic, compared to physical phenomena</a:t>
            </a:r>
          </a:p>
          <a:p>
            <a:r>
              <a:rPr lang="en-US" dirty="0" smtClean="0"/>
              <a:t>In physical world</a:t>
            </a:r>
          </a:p>
          <a:p>
            <a:pPr lvl="1"/>
            <a:r>
              <a:rPr lang="en-US" dirty="0" smtClean="0"/>
              <a:t>Sun rises</a:t>
            </a:r>
          </a:p>
          <a:p>
            <a:pPr lvl="1"/>
            <a:r>
              <a:rPr lang="en-US" dirty="0" smtClean="0"/>
              <a:t>Planet moves</a:t>
            </a:r>
          </a:p>
          <a:p>
            <a:pPr lvl="1"/>
            <a:r>
              <a:rPr lang="en-US" dirty="0" smtClean="0"/>
              <a:t>Water boils</a:t>
            </a:r>
            <a:endParaRPr lang="en-US" dirty="0"/>
          </a:p>
        </p:txBody>
      </p:sp>
    </p:spTree>
    <p:extLst>
      <p:ext uri="{BB962C8B-B14F-4D97-AF65-F5344CB8AC3E}">
        <p14:creationId xmlns:p14="http://schemas.microsoft.com/office/powerpoint/2010/main" val="3305434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 biological world</a:t>
            </a:r>
            <a:endParaRPr lang="en-US" dirty="0"/>
          </a:p>
        </p:txBody>
      </p:sp>
      <p:sp>
        <p:nvSpPr>
          <p:cNvPr id="3" name="内容占位符 2"/>
          <p:cNvSpPr>
            <a:spLocks noGrp="1"/>
          </p:cNvSpPr>
          <p:nvPr>
            <p:ph idx="1"/>
          </p:nvPr>
        </p:nvSpPr>
        <p:spPr/>
        <p:txBody>
          <a:bodyPr/>
          <a:lstStyle/>
          <a:p>
            <a:r>
              <a:rPr lang="en-US" dirty="0" smtClean="0"/>
              <a:t>Weight and height</a:t>
            </a:r>
          </a:p>
          <a:p>
            <a:r>
              <a:rPr lang="en-US" dirty="0" smtClean="0"/>
              <a:t>Disease</a:t>
            </a:r>
          </a:p>
          <a:p>
            <a:r>
              <a:rPr lang="en-US" dirty="0" smtClean="0"/>
              <a:t>Life span</a:t>
            </a:r>
          </a:p>
          <a:p>
            <a:endParaRPr lang="en-US" dirty="0"/>
          </a:p>
          <a:p>
            <a:r>
              <a:rPr lang="en-US" dirty="0" smtClean="0">
                <a:solidFill>
                  <a:srgbClr val="FF0000"/>
                </a:solidFill>
              </a:rPr>
              <a:t>Reason?</a:t>
            </a:r>
            <a:endParaRPr lang="en-US" dirty="0">
              <a:solidFill>
                <a:srgbClr val="FF0000"/>
              </a:solidFill>
            </a:endParaRPr>
          </a:p>
        </p:txBody>
      </p:sp>
    </p:spTree>
    <p:extLst>
      <p:ext uri="{BB962C8B-B14F-4D97-AF65-F5344CB8AC3E}">
        <p14:creationId xmlns:p14="http://schemas.microsoft.com/office/powerpoint/2010/main" val="2591976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Self introduction</a:t>
            </a:r>
            <a:endParaRPr lang="en-US" dirty="0"/>
          </a:p>
        </p:txBody>
      </p:sp>
      <p:sp>
        <p:nvSpPr>
          <p:cNvPr id="3" name="内容占位符 2"/>
          <p:cNvSpPr>
            <a:spLocks noGrp="1"/>
          </p:cNvSpPr>
          <p:nvPr>
            <p:ph idx="1"/>
          </p:nvPr>
        </p:nvSpPr>
        <p:spPr/>
        <p:txBody>
          <a:bodyPr/>
          <a:lstStyle/>
          <a:p>
            <a:r>
              <a:rPr lang="en-US" dirty="0" smtClean="0"/>
              <a:t>Qian, </a:t>
            </a:r>
            <a:r>
              <a:rPr lang="en-US" dirty="0" err="1" smtClean="0"/>
              <a:t>Wenfeng</a:t>
            </a:r>
            <a:r>
              <a:rPr lang="en-US" dirty="0" smtClean="0"/>
              <a:t> </a:t>
            </a:r>
            <a:r>
              <a:rPr lang="en-US" dirty="0"/>
              <a:t>(</a:t>
            </a:r>
            <a:r>
              <a:rPr lang="zh-CN" altLang="en-US" dirty="0"/>
              <a:t>钱文峰</a:t>
            </a:r>
            <a:r>
              <a:rPr lang="en-US" dirty="0"/>
              <a:t>)</a:t>
            </a:r>
          </a:p>
          <a:p>
            <a:r>
              <a:rPr lang="en-US" dirty="0" smtClean="0"/>
              <a:t>Institute of Genetics &amp; Developmental Biology, CAS</a:t>
            </a:r>
          </a:p>
          <a:p>
            <a:r>
              <a:rPr lang="en-US" dirty="0" smtClean="0"/>
              <a:t>Center for Molecular Systems Biology</a:t>
            </a:r>
          </a:p>
          <a:p>
            <a:endParaRPr lang="en-US" dirty="0"/>
          </a:p>
        </p:txBody>
      </p:sp>
    </p:spTree>
    <p:extLst>
      <p:ext uri="{BB962C8B-B14F-4D97-AF65-F5344CB8AC3E}">
        <p14:creationId xmlns:p14="http://schemas.microsoft.com/office/powerpoint/2010/main" val="3178395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Reasons of </a:t>
            </a:r>
            <a:r>
              <a:rPr lang="en-US" dirty="0" err="1" smtClean="0"/>
              <a:t>stochasticity</a:t>
            </a:r>
            <a:r>
              <a:rPr lang="en-US" dirty="0" smtClean="0"/>
              <a:t> in life</a:t>
            </a:r>
            <a:endParaRPr lang="en-US" dirty="0"/>
          </a:p>
        </p:txBody>
      </p:sp>
      <p:sp>
        <p:nvSpPr>
          <p:cNvPr id="3" name="内容占位符 2"/>
          <p:cNvSpPr>
            <a:spLocks noGrp="1"/>
          </p:cNvSpPr>
          <p:nvPr>
            <p:ph idx="1"/>
          </p:nvPr>
        </p:nvSpPr>
        <p:spPr/>
        <p:txBody>
          <a:bodyPr>
            <a:normAutofit lnSpcReduction="10000"/>
          </a:bodyPr>
          <a:lstStyle/>
          <a:p>
            <a:r>
              <a:rPr lang="en-US" dirty="0" smtClean="0"/>
              <a:t>Traits are determined by both genes and environments</a:t>
            </a:r>
          </a:p>
          <a:p>
            <a:r>
              <a:rPr lang="en-US" dirty="0" smtClean="0"/>
              <a:t>Environment is heterogeneous</a:t>
            </a:r>
          </a:p>
          <a:p>
            <a:r>
              <a:rPr lang="en-US" dirty="0" smtClean="0"/>
              <a:t>Most traits are affected by multiple genes with minor effect each</a:t>
            </a:r>
          </a:p>
          <a:p>
            <a:r>
              <a:rPr lang="en-US" dirty="0" smtClean="0"/>
              <a:t>Developmental strategy (body plan)</a:t>
            </a:r>
          </a:p>
          <a:p>
            <a:r>
              <a:rPr lang="en-US" dirty="0">
                <a:solidFill>
                  <a:schemeClr val="accent5"/>
                </a:solidFill>
              </a:rPr>
              <a:t>Life sciences contains a huge number of factors, which makes </a:t>
            </a:r>
            <a:r>
              <a:rPr lang="en-US" dirty="0" err="1">
                <a:solidFill>
                  <a:schemeClr val="accent5"/>
                </a:solidFill>
              </a:rPr>
              <a:t>stochasticity</a:t>
            </a:r>
            <a:r>
              <a:rPr lang="en-US" dirty="0">
                <a:solidFill>
                  <a:schemeClr val="accent5"/>
                </a:solidFill>
              </a:rPr>
              <a:t> everywhere.  </a:t>
            </a:r>
          </a:p>
          <a:p>
            <a:endParaRPr lang="en-US" dirty="0"/>
          </a:p>
        </p:txBody>
      </p:sp>
    </p:spTree>
    <p:extLst>
      <p:ext uri="{BB962C8B-B14F-4D97-AF65-F5344CB8AC3E}">
        <p14:creationId xmlns:p14="http://schemas.microsoft.com/office/powerpoint/2010/main" val="3102992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Normal distribution</a:t>
            </a:r>
            <a:endParaRPr lang="en-US" dirty="0"/>
          </a:p>
        </p:txBody>
      </p:sp>
      <p:sp>
        <p:nvSpPr>
          <p:cNvPr id="3" name="内容占位符 2"/>
          <p:cNvSpPr>
            <a:spLocks noGrp="1"/>
          </p:cNvSpPr>
          <p:nvPr>
            <p:ph idx="1"/>
          </p:nvPr>
        </p:nvSpPr>
        <p:spPr/>
        <p:txBody>
          <a:bodyPr>
            <a:normAutofit lnSpcReduction="10000"/>
          </a:bodyPr>
          <a:lstStyle/>
          <a:p>
            <a:r>
              <a:rPr lang="en-US" dirty="0" smtClean="0"/>
              <a:t>The bell shape</a:t>
            </a:r>
          </a:p>
          <a:p>
            <a:r>
              <a:rPr lang="en-US" dirty="0" smtClean="0"/>
              <a:t>Appears everywhere in biology</a:t>
            </a:r>
          </a:p>
          <a:p>
            <a:endParaRPr lang="en-US" dirty="0"/>
          </a:p>
          <a:p>
            <a:r>
              <a:rPr lang="en-US" dirty="0" smtClean="0"/>
              <a:t>Why?</a:t>
            </a:r>
          </a:p>
          <a:p>
            <a:pPr lvl="1"/>
            <a:r>
              <a:rPr lang="en-US" dirty="0" smtClean="0"/>
              <a:t>Traits are determined by both genes and environments</a:t>
            </a:r>
          </a:p>
          <a:p>
            <a:pPr lvl="1"/>
            <a:r>
              <a:rPr lang="en-US" dirty="0" smtClean="0"/>
              <a:t>Many genes with minor effects</a:t>
            </a:r>
          </a:p>
          <a:p>
            <a:pPr lvl="1"/>
            <a:r>
              <a:rPr lang="en-US" dirty="0" err="1" smtClean="0"/>
              <a:t>Additivity</a:t>
            </a:r>
            <a:endParaRPr lang="en-US" dirty="0" smtClean="0"/>
          </a:p>
          <a:p>
            <a:r>
              <a:rPr lang="en-US" dirty="0" smtClean="0">
                <a:solidFill>
                  <a:srgbClr val="FF0000"/>
                </a:solidFill>
              </a:rPr>
              <a:t>What if not?</a:t>
            </a:r>
            <a:endParaRPr lang="en-US" dirty="0">
              <a:solidFill>
                <a:srgbClr val="FF0000"/>
              </a:solidFill>
            </a:endParaRPr>
          </a:p>
        </p:txBody>
      </p:sp>
      <p:sp>
        <p:nvSpPr>
          <p:cNvPr id="4" name="AutoShape 2" descr="data:image/jpeg;base64,/9j/4AAQSkZJRgABAQAAAQABAAD/2wCEAAkGBxQTEhIUExQUFBUXGBYWGBgXGRUYFxgXGBweHBcbGBgcKCggGxsmGxgXITEiJSkrLi4uFx8zODMsNygtLysBCgoKDg0OGxAQGy8kICQsLDQvLCwwNCwsLzI3LCw1LywsLC8sLCwsLCwsLCwsLC8sMDQsLDQsLCw0LCwsLCwsLP/AABEIALMBGAMBEQACEQEDEQH/xAAbAAADAQEBAQEAAAAAAAAAAAAAAwUEAgYBB//EAEYQAAIBAgMCCQkGBQMDBQEAAAECAwARBBIhBTETIjJBQlFScZIGFDNTYXKBstIjYpGhscEVJDRDghZEc2Oi0QdUo8Phk//EABkBAQEBAQEBAAAAAAAAAAAAAAADAgQBBf/EADkRAQACAQEEBwYGAQMFAQAAAAABAgMREiExUQQTQWFxgZEUIjKhsdEzQlLB4fAjBVPxJENicpIV/9oADAMBAAIRAxEAPwD9xoCgKCLLjMQ+Ilii4FVjWJruHYkyZ+yQABlH40H1DjSWGbC6EDkS9QPa9tAqSbHKis3moJyArllNixA35tbX/KgafPswF8LaxJOWXQi1hbNz3Ph9tByr40hrHCkgkWyS6kf5UHyWTGqEucLxiFtll0v/AJUDAMdci+FtYEHLLqTe4tm5rD8aDgNjipKnCk62GWUXIJG/N7KD7K+NDIM2GOYkciXSwJ7Xs/Og6UY65u2FA5uLLrp72mtBwr40qGBwpvbTLL169Lq1oBpMaHVM2G1Vmvkl0ylRblc+f8qDtRjtbthRrpxZdR18qg4R8aVVgcLxrHky6A/5UAsmNLsmbDaKrXyS65iwtyubJ+dBxiZ8akckjHDcQO1gsuoUE9rntQOYY64scKQd5yy6ae9rrp8aDiN8aWdc2F4uXXJLrf8AyoBnxoW5OFGtrZZedrA8r40HRGOzAXwtrEk5ZdCLWFs3Pc/hQcwyY1i4zYUZTbkS66A9r20HwPjsqFjhQWygjLKbE7xfNrag7tjs1r4W1r3yy7+q2agWsuOKuQcMSpYAZZRmI3a5tL0HUr40MgzYXjEjkS6WBPa9lB2BjrkXwtrCxyy677i2bm0/GgVHLjWXMDhd5FssvM2Unley9B1JJjQ6LmwvGDHkS9G33vbQdqMdc3OFAG45ZddPe69PhQKw8uNeONwcNxwrWyy6Bhftc16BhONzBc2F1BPIl5iPve2g+4LGTjEcDNwRBiMgMYcEEMFIIYntUFigKCRKs95QA+UyKVOZL8HYZgvVqDv66DHsZJRiZwzLwghwgc5SQXtJmIsRz3oKsKyZpOMm8dBuyPvUD8knbTwN9VAZJO2ngb6qBGFWTj8ZOW3Qb6qB+STtp4G+qgMknbTwN9VAnCLJl5Sb26Ddo/eoHZJO2ngb6qAySdtPA31UCMGsmReMm7sN9VA/JJ208DfVQfCknbTwN9VArBrJwcfGTkr0G6veoHZJO2ngb6qDFttZPN8RdktwUnQPZP3qDZkk7aeBvqoPuSTtp4G+qgRi1ky8pN69Bu0PvUD8knbTwN9VAZJO2ngb6qBGKWTicZOWvQb6qB+STtp4G+qgMknbTwN9VAqXDyEoc6cUk8hucEdr20DcknbTwN9VAZJO2ngb6qBT4aQurZ04oYchulb73soG5JO2ngb6qAySdtPA31UCGWThF4ycl+g3Wv3qDEobz9cxB/ln3Aj+4nWTQW6AoCgi4Bf57Fm5tweG00t/c166CnBypO8fKKB9AUCMJ0/fagfQFAjB8n4t8xoH0BQIwPo17qB9B8NAnBejj91f0FA+gw7c/psR/wAUnymg3UBQIxnJ+KfMKB9AUCMX0PfWgnxbcvNweTT7clgSxtC0a8kC5JaQ6fcO/mDvHbbSMKcrsCHY6ZSqIVDsQ9jYZ10360FSg8+Nvu0pjSIWy4gq2Ys5MDohHB2Uas5sS/R/AKX8RVVJkuGRM72R8ost2sxFjz6XoM77btFJIYpLxmzJePMOKGGt8puCLAHebUGjam14sOivM2RWIUXBOpBNrD2A1qlJtOkM2tFeKX/rfBeu/wC1/wDxVPZ8nJnrac1HZ+0I5ykkTZkKyAGxGoZQd9TtWazpLcTExrDNlI2gupN8O9gbafaJu/8A2svVqgKAoIWEhDY7Fk30TDWsSPWbwN9BWg5UnePlFA+gKBGE6fvtQPoCgRg+T8W+Y0D6AoEYH0a91A+g+GgTgvRx+6v6CgfQeZ8uMe6xiCIgSTLMSxF8sUaXkNuvVVHvX5qrjrGk2twhO8zuiO1t8mce8iSRzEGaCQxOQLBrAFHA5sylT33HNXmSsRMTHCXtLTO6eMLNTbIxnJ+KfMKB9AUCMX0PfWglYCDCq7RKitJIZyxZFu1mVpMzW1UGRBr7OqgfjoMLGIlkVEAbiACwBuL6LoFva99N16ClDGFFhc795JOpvvPfQSDtjDpJJlUBiJGZwoUNwJVXu+l8pkUd5PtoN0GGia0vBIGdRclUzWI3Mw36ab7UE54sGIUf+3clSDLfMN504xIynXmA6qCxAgUaEkE31JO/qJ5qBl6GhDekX3H/AFWglxwBMeoF/wCmfeSf7iddBcoCgx/xSLj8fkEAgBibsSosLca5VhpfVT1UErZ+IiOMxMmZONFhirEjVSJDoTzHSgpw4yPNJ9om8dJeyKB/nsfrE8S0B57H6xPEtAjC4yPj/aJy26S0D/PY/WJ4loDz2P1ieJaBOExkeX0ib26S9o0DvPY/WJ4loDz2P1ieJaBGCxkeRftE3dpaB/nsfrE8S0Hw42P1ieJaBWDxkfBx/aJyV6S9VA7z2P1ieJaDyWPxKSYnHtmW0WEESajVpA7Pb2jKg+NWndijvlON957myDFJHtOTjrlnw6NyhbPCxH45ZB+FJ34vCfqcL+MPQ+ex+sTxLUVCMXjI8vpE3r0l7QoH+ex+sTxLQHnsfrE8S0CZ8SjFArqTnGgIJoMWD8n0GdpCXZzMDqSoSVwxAU6blS/u0Hc3k9EVRAWRVDrZcozI5BdTpuJVdRY6b6CpCpAsxzHXW1ufTTu0oMUWz4YWMvJPH1ZtFzsGky30GZgCfdFB1Fs+PhDOtszDlDKbgjQg215qDKdhfZqnDy8VpGDWizXkzZujbc7Ddz0DsRsSGWNYpkWVEN0VhooAsveQCRes2rFt0q4c+TDO1jnSe5j/ANF4D/2sPhrHU4+Tp/8A0ul/7k+rTDFh8KY0Xg4UyyWW4UXJUm16pWsVjSHLly3y22rzrLLBLE20AY2ja+HfMUKnXhEtmI/evU1+gKCZJsKE57hrPbMLm2jMwFt1szsbe2gybIRUxmJjW9liwoHKOiiQC7dfeb0FeDlSd4+UUD6AoEYTp++1A+gKBOE5Pxb5jQOoCgRguQvdQPoPhoE4L0cfur+lA+g8jszjYfakvrJMTbuiTgh8PsyfjVs27ZjlH8p49+s97b5QjJi9nS/9SWA90qX/AFiUfGmPfS0ef99S+61ZehqKhGM5PxT5hQPoCgRi+h760Hn9n7MmeV5Wyx64pU5Za8kiBWK2W3Fh0s2oagftLYUkqxBnR2XOCzBhlLFSJEBLHhEykDXpHUUF2FiRxgFOugN+fTXTm1oIGF8nDw7SuVvlnUOtxKwmdG1bQrkWMKLE7zuoN/8ADnzN9oODKFAlmFtLDXNb8FFBJ/07J5usOTDlVZiIySUAK5QCcgzWJL3IvcAe0Ba81do1QyOhWwzqVLOALXbMDa++351PJSbxpFpjw/nVqlorO+NSv4W//uZ//i+mo+zX/wBy3y+ynW1/RHz+5+HhKMil2c5X4zWvvXqAFXx1mtdJnXvlO1tZ1iNGLhAdoKNdMO97gj+4m4nf8K2ytUBQFBCwkhGOxYClrphtRbT0m+9BWg5UnePlFA+gKBGE6fvtQPoCgRg+T8W+Y0D6AoEYH0a91A+g+GgTgvRx+6v6CgZNIFVmO5QSe4amvYjUeW2BGRscFuU2Hkkb3nVmP61XP+JKeL4Ia/Lk5cMsnqpoJT7qyLm/7bj40wfFpzifoZfh1ehqKhGM5PxT5hQPoCgRi+h760EHBY6d5XZVdo186FjYKzK8axgEXNgFl5uegsRYqQorGE5iTdQw0+LZb/hQZdi45mL52c3ciPPE0baDXQgcXQkbzbn1oMcWGxTzPmZkW0411S5dBAVUEE2jEhNyNWG/mDd5xMgaNYs2SM5HLNx3VdAQRznnzGglzbRxAgJUyFg1wTE6u6BQSMojbKc5sLrzfGgtTzysgMATNezCXMLaaji84NvZWMm3p7mnmzbXsZs2O6sL+MtS/wCo/wDH5s/5O5pwpkzJwoTPlk5F8trrbfrVabWnvce5uNdN7FHKWx63Ur/LPvt6xOomtvVygKAoIuAJ8+xegtweGub63+05rfvQU4OVJ3j5RQPoCgRhOn77UD6AoEYPk/FvmNA+gKBGB9GvdQPoPhoE4L0cfur+goJvllieDwOLfqif8xb96rhjXJEd7GSdKTLvF4fg8C8fYw7J4Y7ftU7TrMy1EaRo+eV2F4XA4pOuGT8lJ/at4Z0vE97OSNazDbsrE8JDDJ240bxKD+9ZtGlphqs6xq7xnJ+KfMKy9PoCgRi+h760DUQAWAAGp0036n86DqgKAoCgKAoCgQ3pV9x/1WgmEn+ILcADzd7WJJP2ibxbT86Bu08ZiA4SCOLXpzOyqTa+VFUEubAk7rW59bA3ZmJnJKzxorDUNGxeNuveAVbXcfxOtgwSzYv7YAEarkOVGyjO+YqLjMMgjOp3lqDjZBlOJxBOVHMOELgjNZrSXFwRuN6CpCsmaTjJvHQbsj71A/JJ208DfVQGSTtp4G+qgRhVk4/GTlt0G+qgfkk7aeBvqoDJJ208DfVQJwiyZeUm9ug3aP3qB2STtp4G+qgMknbTwN9VAjBrJkXjJu7DfVQPySdtPA31UHwpJ208DfVQKwaycHHxk5K9Bur3qCN5aI5gjjLIeFngjsEI0Lgt0uyDVsHxa8olPJw074UttrJ5viLsluCk6B7J+9UVGuSF2BBZLEEHiNuP+VBD8hTIcDh1zLdFMZupJvGSp1zDqq2f8SU8XwQr4tZMvKTevQbtD71RUPySdtPA31UBkk7aeBvqoEYpZOJxk5a9BvqoH5JO2ngb6qAySdtPA31UC3MgKjMmpI5DdRPa9lAzJJ208DfVQGSTtp4G+qgWxkDKMya36Dc1vve2gZkk7aeBvqoDJJ208DfVQIZZOEXjJyX6Dda/eoMShvP1zEH+WfcCP7idZNBn8qcXAckWIxBwozBw5yJnsDpHKwIUg2vazW9hoGeSWKiMfBwusypmvKhZkYk6Xc8qQ72sTb2XFBfoIuAX+exZubcHhtNLf3Nev86CnBypO8fKKB9AUCMJ0/fagfQFAjB8n4t8xoH0EGVTi5XS5GHiOVrEjhZOdSR0F5xzk+yuSf8APeY/LHznl4Ql8c6dkM/mZwsazwXyAXlhuSpTnZB0WG/TfXl8fUe/j4dsfbv+pNdjfX0ejhlDKGU3UgEEc4O6uuJiY1hWJ1dGvQnBejj91f0FBF8oTmxezo/+pLN8Ioyv6yirY91LT5f30TvvtWFPbn9NiP8Aik+U1FRuoPPeSHF88i9Xipf/AJLS/wD2VbNv2Z5xH2Tx9sd61jOT8U+YVFQ+gKBGL6HvrQPoCgRPyo+8/KaB9AUCJfSJ3N+1A+gKBDelX3H/AFWgmFSNoLqTfDvYG2n2ibrfvQVsRHmVlvYkEA2BseY2O+1BP2Jjs5ljN80bWN8ugJYKDl3Gy31ANiDz0FSghYSENjsWSTomG3Egf3N4G+grQcqTvHyigfQFAjCdP32oH0BQIwfJ+LfMaDPtzHGGF3UXfRUHW7aIPxIqWfJsUmY49nj2MXts11d7IwIghSMa5Rqetjqx+Jua9w44x0ir2ldmNDcEPs17qo0l+T/2TzYY7oyHj/4nuQP8SCPwrmwe5M4uXDwn7JY90zVaNdKpOC9HH7q/oKCLJx9qJ/0cMx7mlcD9I6twxeMp8b+Sntz+mxH/ABSfKaio3UHndk8TaOOTmdMPKPaeOj/KlWvvx1nxTr8cx4LeM5PxT5hUVD6AoEYvoe+tA+gKBE/Kj7z8poH0BQIl9Inc37UD6AoEP6Rfcf8AVaCVHCFx6gFj/LPvJP8AcTroKG09orCFJV3LNlVUGZibEn8gaCdsOZ5JHlIJRhZS2UOmVmujLlVhvXQ3sb685Cj/ABSK0hzi0Yu5IIsLkX9ourDS+qkb6CXgZo/PcUxKC8WGyk2BseE3X1tQUocZHmk+0TeOkvZFA/z2P1ieJaA89j9YniWgRhcZHx/tE5bdJaB/nsfrE8S0B57H6xPEtAnCYyPL6RN7dJe0aCZj8UkuKgTOmSIGZjmFi54sY+Y/hXNf381a9kb5/b907b7xHJZ89j9YniWulQjBYyPIv2ibu0tBN2vikSfDzq6bzDJZhyJOST3OB4jXNm9y9cnlPn/Kd91ossHGx+sTxLXSoVgsZHwcf2iclekvVQRdiYpGxu0JS6WvBCOMP7aFjb/+v5Va+7HWPGf76J133tPh/fm3eUO1YFw84aaJSY5AAXQXOU6C51NQm0Rxl0Y8OTJOlKzPhGrbh9qwOLpNE461dCPyNItE8HmTFfHOl4mJ740RMXi0TaeHYOlpcPNGTmFgY2Rlv35j+Bq8b8U90whO68eCzi8ZHl9Im9ekvaFRUP8APY/WJ4loDz2P1ieJaBGKxkfE+0Tlr0loH+ex+sTxLQHnsfrE8S0CZsZHmj+0TeekvZNA7z2P1ieJaA89j9YniWgRJjI86faJubpL7KB/nsfrE8S0B57H6xPEtAhsZHwi/aJyX6S9a0GCNkO0AUym+He5W2p4RLXIoNu2tmDER5MxQghgcqOLjtI4KsNdxHdag42JsZcOuhLMb5m5IJJubIOKo7hQdNsSE57qSH5QzNbQswt1WZ2OnOaDHspVTGYlADYRYUDQkWAkAu3X3m9BWg5UnePlFA+gKBGE6fvtQPoCgRhDxfi/zGgmeTXHEuIP95yV/wCNOLH+Vz/lXN0b3onJ+qfl2ffzTx79bc1qulQjBche6gVtfBcNDJHuzKQD1Hon8bVPNj6yk15s3rtVmHGxMbw0Ech0Yrxh1MNGH4g15gydZjixS21WJaMF6OP3V/SqtPD7B2tJIJYsJlM0s80skrC6QRlysZI6TlFFlvzE81e9JtO3FK8YiPJ1dD6PSMfX5/h1nSO232iO2VrFeTcEWHxDleGlMUhaWXjyE5Tznki+4CwFSrirHe9y9Ny33ROzXsiN0R/ebVtDyZic54f5aYbpYgFPcy7nX2H8qWxRO+N0tYunZKxs396vKf27Ynweex2134fBJiQI8RFOoNuRNFKrR54782cpdd4NW6PeZ2qW46JdM6PWsVzYp1pM+cTyn9p7XtcZyfinzCsuc+gKBGL6HvrQPoCgTPyo+8/KaB1AUCJeWnc37UD6AoEN6Rfcf9VoJhcHaCjXTDvvBH9xNxO/4UFqgKAoIWElIx2KARmumG1FrD0m+5oK0HKk7x8ooH0BQIwnT99qB9AUEPbU7LhiicuVzEne7EE/AXPwrn6TaYppHGd0eaeSfd0jtV8NAI0VF0VQFHcBYVatYrERHY3EaRobWnpGB9GvdQPoImyjwWIxMJ3NadO59JAO5xf/ADrmxe5ktTzj9/n9U67rTXzZPKTbxwuFTgxmmaM8GvUFW7O33VGveQOerzPvRWOMy7cGCLxa9t1axrM/SPGWjyH2UmGwUCKLFkV3POWYAkn9PhVcuk5LTzlzRe00rEzwiIhQ25/TYj/ik+U1gbqDy3/qNgQ+DeUD7XD2mibnVkIP4aaj2VXDETkj09S2WaY7R2btY56Tq27J2wMTBcjJKjIkqdl8w3dakag84Irnpbajfx7XT0ro/U392dazviecffmuVtzCgRi+h760D6AoET8qPvPymgfQFAiX0idzftQPoCgQ/pF9x/1WgkxSlset0ZP5Z+Vb1idRNBdoCgKCLgCfPsXoLcHhtb63+05v/wBoKcHKk7x8ooH0BQIwnT99qB9AUHnsJ9ti/uYYP3GWRj+aoP8Au9tcv4mfurHzn+Pqn8V/B6GupQUCMD6Ne6gfQQPKqYQCLFndCSHtvMT6N3kEKfga5s8bM1yR2fSSuG+XJWtI1mZ0ebx+BkOBlnm0nxSxYdF9THIwVEHtObM3tPsrq6JWes27ePlDq/1DLWMfs+Kfdjt/VPP7dz9BRQAANANB3CvHKx7c/psR/wAUnymg3UGbaeF4WGWPto6eIEfvWqzpMS8mNY0eJgZlwmE2hGDcRRLiU55IkI41vWIQSPYSKx0muxkm0efg7ug3rnxR0fJ2/DPKeXhL3eGnWRFdGDKwDKRuIO4ikTExrDkvS1LTW0aTBleskYvoe+tA+gKBE/Kj7z8poH0BQIl9Inc37UD6AoEN6Vfcf9VoJhJ/iC3At5u9rG9/tE36afnQWqAoILTYocPdZDyeDyCG98z3yltMuTgjdgTct7BQcbLWTzrE3Zc3BYXMSh1a0lzYNprza0FOFZM0nGTeOg3ZH3qB+STtp4G+qgMknbTwN9VAjCrJx+MnLboN9VA/JJ208DfVQIxk7RRvI7oFUFjxDuH+VZveKVm09jyZ0jWWDyZw0ggDEorys0rgoSQzHUcobtB8Kj0ak1prbjO+fNnHGld/arZJO2ngb6q6Gxkk7aeBvqoEYNZMi8ZN3Yb6qB+STtp4G+qg8rLC20ZWBZThISVuFOWabcTytVj5je2Y+zTntEZZmJ+H6/8AD6Ux7Lh0/wC5eP8A5r97fTxTztBpBs+CSSNSkrM+YWsMOt1JJbnLxnmqnRMsUw2nJMRs7p1/vbD49YtbZrpv+39h6h9txj/cQnuVj+jVH27o/wCuHZ1GTkx7V2wrQTKJFN43GkUg3qee+nfXnt2Hn8pPZ78mr+OpzyqO+GX/AM09uw8/lJ7Pk5O021Gf9xAO9Sv6tXsdN6PP54+jycGT9KP5LuRFiIVkjIixLAcW/FdhItrNus9vhXdkvW+zeJ11iPs56RNdaz2S7wQfAzrhyyDDTEmAlWyxynVoeVop3rr1jqrlj/HbZ7J4fZ9XJ/1eLrY+Ovxd8dlvGO3yl6bJJ208DfVVnzSMUsnE4ycteg31UD8knbTwN9VAZJO2ngb6qBMyyZo+Mm89BuyfvUDsknbTwN9VAZJO2ngb6qBEiyZ04ybm6Dez71A/JJ208DfVQGSTtp4G+qgQyycIvGTkv0G61+9QYlDefpmIP8s+4Ef3E6yaC3QFAUEXAL/PYs3NuDw+mlj6TXdf86CnBypO8fKKB9AUCMJ0/fagfQRNs/bTRYYarpLN7iniKfeb8lNcub/JeMXZxnw5eaV/emK+qrhOT/k/zGupU6gRisZHGLu6p3kC/d11PJmx4/jtEeLVaWt8MJuE2tdFEUUkmm+2VPE1r/C9c/te1+HWbfKPWf2U6nT4piEbaWOxWJmODiaOLi3ndLu0KHcM2g4RtbC2gBNZi3SL22Z0iO7f89zvwYsOHH7RkiZ/TE7tqfDlHb6LGD8nI441jzysiCyrmyqAPYlvzvXtehRppe1p89Ppo48nSrXtN5iNZ/va8xgYol2iG4NTGsUUJY6qJ5Rn5+chQP8AIddXnDi6PStYrGl53+XD13uO2e85dZnue+SMDcAO4AVSKxHCFJmZ4sm3P6bEf8UnymtPG6g4eFW3qD3gGszSs8YexMxwePxOzIk2hIrItp4o3SwtZ4nyyZbc5WRSe4V7k6Liy4o2qx7s/V5XLemSdJ4/sq7T8l0mjaPhZlVubNmAI1BGa5BB1FjXHPQ/03tHnrHz3/N14emWxXi8RGsf3sT9kbUxaSNhZuCklQXUm8bTR9tTqCRuI5jXm30itprpE/KfXfDo6RgwWrGbFrFZ49uzPKf2VMRtcDJwsckVmBuy3XxrcVr2yK/iVmvjG71jWHF1Mz8MxKph8Ukgujq4+6Qf0rox5aZI1pMT4J2ravGDqoyRPyo+8/KaB9AUCJfSJ3N+1A+gKBDelX3H/VaCYVI2gupN8O+htp9om6wv+N6C1QFAUELCQBsdiiSwsmG3MQP7m8DfQVoOVJ3j5RQPoCgRhOn77UCNsbTTDxl21J0VRvduYD/zzVHNmrirtWeTOnCNUnZGOjjDFn4aeQ5pOCDPrzKtr8VRoPjXJi6TipGuu1aeOzv8t3ZCmPo2SI1tu157mvDYudl+zhCi7caVrc56K3P5iq9bnv8ABTTvtP7R94b2Mccba+Bv8Olf0s7e7EAg/HVj+Ip7Plv+JefCu77ydZWPhr67z8NsqGM3VFv2jxm8Ruarj6Lipviu/nxn1ZtlvbjKE22ZJwIMCQWGkk5F4oesDmeT7oOnPWrXm26nq7MXRqYYjJ0nh2V7Z+0d/ot7G2VHhoxHHc63Zm1d3O9nPOxrdKRWNIc3SOkXz32reUdkRyjuP2hjEhiklkNkRSzH2Ct1rNp0hzzMRGsoHk3sTNgcs44+IvLJberNbJY9aqEA92velVrk1p2cP5/dOtNa7+1R2NtBiTBNYToNeYSLzSL7DzjmNcuHLMzsX+KPn3w9pafhni0bc/psR/xSfKa6FG6gKDzfltDljixKg5sNIshtvMVwJV8OtutRVsM6zNZ7f7CeThtR2PQwyhlVlIKsAQRuIOoIqMxpuUYNubHXEooJKSIc0ci8uN+sezrG4isXpFodHR+k2w2nTfE8YnhMf30S8NttlePD4wCObMMri/BTgc8bHc3Wh1F+6s1vv2b8fqvm6LFq9bg317Y7a+Pd3rGI2RC5uUAbtLdW/FbGsX6JhvOs13843T6w5a5rxu1J8wmT0U5I7MoDjxCxqfUZqfh38rRr840l71lLfFX0KlxsysnCQE2J1iOa+h6Jsf1p1+anx49e+u/5bp+p1dJ+G3q0R7cgJsX4M9UgKH/utWo6bhndNtPHd9ScF44Rr4b29HBFwQR7Na6YmJ3wjMaFS+kTub9q9D6AoEP6Rfcf9VoJMUATHqAWP8s/KYt/cTroLtAUGL+LRcfjElCAQFcm5JAygC7aqw4t9VPVQScBjIfPMS5eMBosMUYlRdSJDoTzbqDnH+VmHgkdTJESbN6WFeYDpMDzc1RyXyVn3Mc28FKUrPG0QzN5cQndJhB72Jj/AEUGp7XS54YvWZ/aJa2cUcbfIiTy0i58bg090O5/W1ZmvTJ46R4VtJtYY7JlOPlVC2YJi8zEnVpIcPF3m/GPctRth6RfdG3Plsx9NfRic/6KR5/8t+y8Xs5ONNjcNPId5aVCq+xASTbvuath/wBNrXfes2nnMTPpq1GTLpvtHlpCuPLDZ6iwxWHA6lZf2rtjHMcKz6S82ZnjMesfdiXy+2ei64hWN20UMTvJ6q8mLR+WfSfs1XBM/mrHjav3IP8A6iQP6AK33ppoYFHfnOf8FNeaZZ+Gk+caK9Rgp+JmrH/rO1Py3fMo4yLEf1m0sKE9Rh5o0QjqkkLZ37hlH6U9mzW+KJ8Ihr27o2H8CI1/VaYmfKOEfNZ2Zt7ARRIi4nCIqiwUSwgD4XqkYLxGkVn0cN+kRe02tbWe+TJ/LDAr/uoW9iOJD+CXrXUZOUsdbTmktjlx0il2WHCRkOFkZVkncarmQm6xqdbHVj7K1uxxunWfp/Lzfee76vRYPaUPBpeWPkr016u+oKs+1PNpgLzIrrqjq6B0PsP7bjUsuKuSN/GOE9sM2rFkjaO23SGaOUxy3jdVlhZTe6kDPHe694uO6pRky4914174/eGdq1fijXwVI/KvCH+6F9jBl/UV77Xi7Z08Tra8z18o8Kf9xD8XUfrXsdKwz+aPV71tOZeL25hStvOIDqunCJuzC+l+qte04f1x6nWU5w89g9vQ4BjFwqS4QkmJo2V3gudY2UG5TXikDTUHmq/tGHLvi8bXjG/+UoyVpu13LkPljgG3YuAe86ofwa1bnDk/TKnXU5wz7X21s6dBHJicJIhYXUyxEW69+nfWLYrWjSaz6KYul9VbapfSfFLG1Uw/9NtLCSx+qxE8ZI9iTA5h/kGrHUZa/DE+cfu7PbOiZvxo0nnWY+deHpo7X/1Jwy6TgIeuOSKdT3GMk27wKf5I40n01edRht+HmpPjOzPz3eky1jy92exQ+coLE3zBhzH2VuItP5Z9J+yVsMx+as+Fq/dqbyv2c4scVhyOpmX968tim26az6T9mYrMcJj1j7sbbS2UdVxOHjPWkwT9CK5p/wBPx9lJjw1j6N9bk7ZifHSS22zhQy5NqRbm5ckDgbu6nseevw3t5xr+0HWVnjWPKdDP9VIP99s5++QKfmIrzq+mxynymD/DPOPOHX+tohvkwZ9zFQn9bV7tdLjji9J+8Q82Mc8LfJp2Z5T4eeTSSJcqG/2sLbyvZY9XPVcdrz8dJr49rF6xHCdTIZY22gDGyN/LvmKkHXhEte1UYXqAoJ/8GiuxAYFiCbMwsQWYW104zudO0aCLDisLhsXiElkhhURYZUEjovFUSDi5jrbSgZ/FNms7l5sC2osWkgOmUbrnrvXsWmOEvJiJKk2tsvIrK+BNyuhaAEBiL3HNYH8q927czZjkadp7KuBwmA1BN80FtLbzfQ67vYeqm3bmbMci4tobLAcmTA72I40FyPZrTbtzNmOT7LtTZYC2fAG5APGg0B3k91Nu3M2Y5OxtPZVyOEwGgBvmgtrfcb79PzHXTbtzNmORcW0dlqpJkwOhY2zQE2ubWF9dKbduZsxydybU2WCgEmAIJIJz4fi6E3/EW+NNu3M2Ydjamy9ftcBp97D/AJa6027czSCoNpbMVFvJgb6C2aC+p76bduZswcu3dnq6hZsEAVYlhJALEFQBoefMfDXkzM8TSDx5RYA3/mcJpprLD+Wu6vHpWH8ocAEjBxOEvZQftIbg259dKDpfKTA52XzjCZQqkNwsOpJYEb+bKPFQZ9qbfwLQThcRhSxjkUASRXJykCwvrc7qDU/lFs/Qec4Q3/6kJA0vrrpQKTb2zyzAzYKwtY8JDrffz81Z2K8nmkOJttbOK6T4O+YdOAHRhfn3afhTYryNmDDtzZtwOHwWoJvngtpbeb79fyPVTYryNmC49s7NYvmlwIsbAl4OMLA339ZI+Faj3eBpBT7T2YwjIkwIuVYgtACB7RzVrbtzNmDf4psu9uFwG6982Ht+N99Nu3M0gpdrbLs5Z8DxS1gGgJYDnA57027czZjk6lx+y7paXAWub8fD9R369dNu3M2Y5OhtLZVyOEwGgBvmw9tb7jf2fpTbtzNmORce1dl5bs+ABuRbNATyrA91rGm3bmbMcn18fsvOv2uAtZr8fD25rc9Nu3M2Y5GLtLZRJ+0wGn3sPrpfTXWm3bmbMcisPtbZZRGZ8CrMFJXNBdSRqD3Gm3bmbMcjY9rbNSQFJ8EoysCVkgHOtr2PfXk2meJERDrA4+CXHAwSRSAYdw3BMjAEyJa+Xdz149ejoCgKDlx7ATzXoJUS4jhxmA4MixVQpUaHUObMTewy2A130FXIOoUHMi6HKFJ5r6D4mxoJ+E4cztwiIIsgy5SCM19dSA1yD1W0oKWQdQoOJlNuIqk/e0H4gGgw4cS8OcwPBZD2Moe62ykANa2bffdzc4Ucg6hQLxCtbiKhP3iQLd4BoMmzxIZJs4YJcBAwj9typXXKeLo2ul+ewDfkHUKBeIVrcRUJ+8SBbvANBn2ZnIfhFIIdguYICU6PJ0tza66a0GzIOoUGXaavk+zBvcXyhMwW+uXNxb99B3gFbgo+FCiTIue1rZ7DNb2XvQPyDqFBj2rnCAxKS2ZNFCXK5hn5Wlst/bQbMg6hQGQdQoMG2hII/sQ2ckAFRGbe1g+hXrA1Ps3gN+QdQoDIOoUE/awkBi4IHlrmsI7ZbjNmza8nNusdPgQoZB1CgMg6hQYMbw3CwiNV4K54Q8W+420PMPZrqPbcN+QdQoDIOoUE5kl85FtYSNRlQAGx1zXzE3sLWtz3oKQFB9oCgKAoCgKAoCgKAoCgKAoCgKAoCgKCF5WbUeCMNFdpFvIYwL54ktwt9CQAGBuNb5Rre1BWwN+DS8nCnKDnAUBr84C6AUD6AoCgKAoCgKAoCgKAoCgKAoCgKAoCgKAoCgKAoCgKAoCgKAoCgKAoCgKAoCgKAoCgKAoCgKAoCgKAoCgKAo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365104"/>
            <a:ext cx="26670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306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height is more than 1.9 meter</a:t>
            </a:r>
            <a:endParaRPr lang="en-US" dirty="0"/>
          </a:p>
        </p:txBody>
      </p:sp>
      <p:sp>
        <p:nvSpPr>
          <p:cNvPr id="3" name="内容占位符 2"/>
          <p:cNvSpPr>
            <a:spLocks noGrp="1"/>
          </p:cNvSpPr>
          <p:nvPr>
            <p:ph idx="1"/>
          </p:nvPr>
        </p:nvSpPr>
        <p:spPr/>
        <p:txBody>
          <a:bodyPr/>
          <a:lstStyle/>
          <a:p>
            <a:r>
              <a:rPr lang="en-US" dirty="0" smtClean="0"/>
              <a:t>If the distribution of height follows normal distribution, with mean = 1.75 and standard deviation = 0.06</a:t>
            </a:r>
          </a:p>
        </p:txBody>
      </p:sp>
    </p:spTree>
    <p:extLst>
      <p:ext uri="{BB962C8B-B14F-4D97-AF65-F5344CB8AC3E}">
        <p14:creationId xmlns:p14="http://schemas.microsoft.com/office/powerpoint/2010/main" val="1486174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Descriptive statistics</a:t>
            </a:r>
            <a:endParaRPr lang="en-US" dirty="0"/>
          </a:p>
        </p:txBody>
      </p:sp>
      <p:sp>
        <p:nvSpPr>
          <p:cNvPr id="3" name="内容占位符 2"/>
          <p:cNvSpPr>
            <a:spLocks noGrp="1"/>
          </p:cNvSpPr>
          <p:nvPr>
            <p:ph idx="1"/>
          </p:nvPr>
        </p:nvSpPr>
        <p:spPr/>
        <p:txBody>
          <a:bodyPr>
            <a:normAutofit lnSpcReduction="10000"/>
          </a:bodyPr>
          <a:lstStyle/>
          <a:p>
            <a:r>
              <a:rPr lang="en-US" dirty="0" smtClean="0"/>
              <a:t>Mean</a:t>
            </a:r>
          </a:p>
          <a:p>
            <a:r>
              <a:rPr lang="en-US" dirty="0" smtClean="0"/>
              <a:t>Variance (</a:t>
            </a:r>
            <a:r>
              <a:rPr lang="el-GR" dirty="0" smtClean="0"/>
              <a:t>σ</a:t>
            </a:r>
            <a:r>
              <a:rPr lang="en-US" baseline="30000" dirty="0" smtClean="0"/>
              <a:t>2</a:t>
            </a:r>
            <a:r>
              <a:rPr lang="en-US" dirty="0" smtClean="0"/>
              <a:t>)</a:t>
            </a:r>
          </a:p>
          <a:p>
            <a:endParaRPr lang="en-US" dirty="0"/>
          </a:p>
          <a:p>
            <a:endParaRPr lang="en-US" dirty="0" smtClean="0"/>
          </a:p>
          <a:p>
            <a:endParaRPr lang="en-US" dirty="0"/>
          </a:p>
          <a:p>
            <a:endParaRPr lang="en-US" dirty="0" smtClean="0"/>
          </a:p>
          <a:p>
            <a:endParaRPr lang="en-US" dirty="0"/>
          </a:p>
          <a:p>
            <a:r>
              <a:rPr lang="en-US" dirty="0" smtClean="0"/>
              <a:t>Standard deviation (</a:t>
            </a:r>
            <a:r>
              <a:rPr lang="el-GR" dirty="0" smtClean="0"/>
              <a:t>σ</a:t>
            </a:r>
            <a:r>
              <a:rPr lang="en-US" dirty="0" smtClean="0"/>
              <a:t>)</a:t>
            </a:r>
          </a:p>
          <a:p>
            <a:endParaRPr lang="en-US" dirty="0"/>
          </a:p>
        </p:txBody>
      </p:sp>
      <p:pic>
        <p:nvPicPr>
          <p:cNvPr id="13314" name="Picture 2" descr="http://www.cdn.sciencebuddies.org/Files/475/9/DerivVarEq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24944"/>
            <a:ext cx="4191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56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height is more than 1.9 meter</a:t>
            </a:r>
            <a:endParaRPr lang="en-US" dirty="0"/>
          </a:p>
        </p:txBody>
      </p:sp>
      <p:sp>
        <p:nvSpPr>
          <p:cNvPr id="3" name="内容占位符 2"/>
          <p:cNvSpPr>
            <a:spLocks noGrp="1"/>
          </p:cNvSpPr>
          <p:nvPr>
            <p:ph idx="1"/>
          </p:nvPr>
        </p:nvSpPr>
        <p:spPr/>
        <p:txBody>
          <a:bodyPr/>
          <a:lstStyle/>
          <a:p>
            <a:r>
              <a:rPr lang="en-US" dirty="0" smtClean="0"/>
              <a:t>If the distribution of height follows normal distribution, with mean = 1.75 and standard deviation = 0.06</a:t>
            </a:r>
          </a:p>
          <a:p>
            <a:r>
              <a:rPr lang="en-US" dirty="0"/>
              <a:t>P = 1- </a:t>
            </a:r>
            <a:r>
              <a:rPr lang="en-US" dirty="0" smtClean="0"/>
              <a:t>“NORMDIST(1.9</a:t>
            </a:r>
            <a:r>
              <a:rPr lang="en-US" dirty="0"/>
              <a:t>, 1.75, </a:t>
            </a:r>
            <a:r>
              <a:rPr lang="en-US" dirty="0" smtClean="0"/>
              <a:t>0.06, </a:t>
            </a:r>
            <a:r>
              <a:rPr lang="en-US" dirty="0"/>
              <a:t>1</a:t>
            </a:r>
            <a:r>
              <a:rPr lang="en-US" dirty="0" smtClean="0"/>
              <a:t>)”</a:t>
            </a:r>
          </a:p>
          <a:p>
            <a:r>
              <a:rPr lang="en-US" dirty="0" smtClean="0"/>
              <a:t>=0.6%</a:t>
            </a:r>
            <a:endParaRPr lang="en-US" dirty="0"/>
          </a:p>
        </p:txBody>
      </p:sp>
    </p:spTree>
    <p:extLst>
      <p:ext uri="{BB962C8B-B14F-4D97-AF65-F5344CB8AC3E}">
        <p14:creationId xmlns:p14="http://schemas.microsoft.com/office/powerpoint/2010/main" val="4049697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5122" name="Picture 2" descr="File:Normal Distribution PDF.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21" y="266683"/>
            <a:ext cx="514350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le:Normal Distribution CDF.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84" y="3547899"/>
            <a:ext cx="5143500" cy="3286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72200" y="1844824"/>
            <a:ext cx="2304256" cy="369332"/>
          </a:xfrm>
          <a:prstGeom prst="rect">
            <a:avLst/>
          </a:prstGeom>
          <a:noFill/>
        </p:spPr>
        <p:txBody>
          <a:bodyPr wrap="square" rtlCol="0">
            <a:spAutoFit/>
          </a:bodyPr>
          <a:lstStyle/>
          <a:p>
            <a:r>
              <a:rPr lang="en-US" dirty="0" smtClean="0"/>
              <a:t>Density function</a:t>
            </a:r>
            <a:endParaRPr lang="en-US" dirty="0"/>
          </a:p>
        </p:txBody>
      </p:sp>
      <p:sp>
        <p:nvSpPr>
          <p:cNvPr id="7" name="TextBox 6"/>
          <p:cNvSpPr txBox="1"/>
          <p:nvPr/>
        </p:nvSpPr>
        <p:spPr>
          <a:xfrm>
            <a:off x="6372200" y="4437112"/>
            <a:ext cx="2304256" cy="646331"/>
          </a:xfrm>
          <a:prstGeom prst="rect">
            <a:avLst/>
          </a:prstGeom>
          <a:noFill/>
        </p:spPr>
        <p:txBody>
          <a:bodyPr wrap="square" rtlCol="0">
            <a:spAutoFit/>
          </a:bodyPr>
          <a:lstStyle/>
          <a:p>
            <a:r>
              <a:rPr lang="en-US" dirty="0" smtClean="0"/>
              <a:t>Cumulative density function</a:t>
            </a:r>
            <a:endParaRPr lang="en-US" dirty="0"/>
          </a:p>
        </p:txBody>
      </p:sp>
    </p:spTree>
    <p:extLst>
      <p:ext uri="{BB962C8B-B14F-4D97-AF65-F5344CB8AC3E}">
        <p14:creationId xmlns:p14="http://schemas.microsoft.com/office/powerpoint/2010/main" val="73632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height is more than 1.9 meter</a:t>
            </a:r>
            <a:endParaRPr lang="en-US" dirty="0"/>
          </a:p>
        </p:txBody>
      </p:sp>
      <p:sp>
        <p:nvSpPr>
          <p:cNvPr id="3" name="内容占位符 2"/>
          <p:cNvSpPr>
            <a:spLocks noGrp="1"/>
          </p:cNvSpPr>
          <p:nvPr>
            <p:ph idx="1"/>
          </p:nvPr>
        </p:nvSpPr>
        <p:spPr/>
        <p:txBody>
          <a:bodyPr/>
          <a:lstStyle/>
          <a:p>
            <a:r>
              <a:rPr lang="en-US" dirty="0" smtClean="0"/>
              <a:t>If the distribution of height follows normal distribution, with mean = 1.75 and standard deviation = 0.06</a:t>
            </a:r>
          </a:p>
          <a:p>
            <a:endParaRPr lang="en-US" dirty="0"/>
          </a:p>
          <a:p>
            <a:r>
              <a:rPr lang="en-US" dirty="0" smtClean="0">
                <a:solidFill>
                  <a:srgbClr val="FF0000"/>
                </a:solidFill>
              </a:rPr>
              <a:t>What is the probability of less than 1.2 meter?</a:t>
            </a:r>
          </a:p>
        </p:txBody>
      </p:sp>
    </p:spTree>
    <p:extLst>
      <p:ext uri="{BB962C8B-B14F-4D97-AF65-F5344CB8AC3E}">
        <p14:creationId xmlns:p14="http://schemas.microsoft.com/office/powerpoint/2010/main" val="488036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height is more than 1.9 meter</a:t>
            </a:r>
            <a:endParaRPr lang="en-US" dirty="0"/>
          </a:p>
        </p:txBody>
      </p:sp>
      <p:sp>
        <p:nvSpPr>
          <p:cNvPr id="3" name="内容占位符 2"/>
          <p:cNvSpPr>
            <a:spLocks noGrp="1"/>
          </p:cNvSpPr>
          <p:nvPr>
            <p:ph idx="1"/>
          </p:nvPr>
        </p:nvSpPr>
        <p:spPr/>
        <p:txBody>
          <a:bodyPr/>
          <a:lstStyle/>
          <a:p>
            <a:r>
              <a:rPr lang="en-US" dirty="0" smtClean="0"/>
              <a:t>If the distribution of height follows normal distribution, with mean = 1.75 and standard deviation = 0.06</a:t>
            </a:r>
          </a:p>
          <a:p>
            <a:endParaRPr lang="en-US" dirty="0"/>
          </a:p>
          <a:p>
            <a:r>
              <a:rPr lang="en-US" dirty="0" smtClean="0">
                <a:solidFill>
                  <a:srgbClr val="FF0000"/>
                </a:solidFill>
              </a:rPr>
              <a:t>What is the probability of less than 1.2 meter?</a:t>
            </a:r>
          </a:p>
          <a:p>
            <a:r>
              <a:rPr lang="en-US" dirty="0" smtClean="0">
                <a:solidFill>
                  <a:srgbClr val="FF0000"/>
                </a:solidFill>
              </a:rPr>
              <a:t>What if this number is different from what has been reported?</a:t>
            </a:r>
          </a:p>
        </p:txBody>
      </p:sp>
    </p:spTree>
    <p:extLst>
      <p:ext uri="{BB962C8B-B14F-4D97-AF65-F5344CB8AC3E}">
        <p14:creationId xmlns:p14="http://schemas.microsoft.com/office/powerpoint/2010/main" val="1844690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92D050"/>
                </a:solidFill>
              </a:rPr>
              <a:t>Regression to the mean</a:t>
            </a:r>
            <a:endParaRPr lang="en-US" dirty="0">
              <a:solidFill>
                <a:srgbClr val="92D050"/>
              </a:solidFill>
            </a:endParaRPr>
          </a:p>
        </p:txBody>
      </p:sp>
      <p:sp>
        <p:nvSpPr>
          <p:cNvPr id="3" name="内容占位符 2"/>
          <p:cNvSpPr>
            <a:spLocks noGrp="1"/>
          </p:cNvSpPr>
          <p:nvPr>
            <p:ph idx="1"/>
          </p:nvPr>
        </p:nvSpPr>
        <p:spPr/>
        <p:txBody>
          <a:bodyPr>
            <a:normAutofit fontScale="92500" lnSpcReduction="10000"/>
          </a:bodyPr>
          <a:lstStyle/>
          <a:p>
            <a:r>
              <a:rPr lang="en-US" dirty="0"/>
              <a:t>In statistics, regression toward (or to) the mean is the phenomenon that if a variable is extreme on its first measurement, it will tend to be closer to the average on its second </a:t>
            </a:r>
            <a:r>
              <a:rPr lang="en-US" dirty="0" smtClean="0"/>
              <a:t>measurement</a:t>
            </a:r>
          </a:p>
          <a:p>
            <a:r>
              <a:rPr lang="en-US" dirty="0" smtClean="0"/>
              <a:t>An positive gene in your screen may not appear in the next time.</a:t>
            </a:r>
          </a:p>
          <a:p>
            <a:r>
              <a:rPr lang="en-US" dirty="0" smtClean="0"/>
              <a:t>The best student in the collage could become ordinary later in his/her career</a:t>
            </a:r>
          </a:p>
          <a:p>
            <a:r>
              <a:rPr lang="en-US" dirty="0" smtClean="0">
                <a:solidFill>
                  <a:srgbClr val="FF0000"/>
                </a:solidFill>
              </a:rPr>
              <a:t>Why? Any examples?</a:t>
            </a:r>
            <a:endParaRPr lang="en-US" dirty="0">
              <a:solidFill>
                <a:srgbClr val="FF0000"/>
              </a:solidFill>
            </a:endParaRPr>
          </a:p>
        </p:txBody>
      </p:sp>
    </p:spTree>
    <p:extLst>
      <p:ext uri="{BB962C8B-B14F-4D97-AF65-F5344CB8AC3E}">
        <p14:creationId xmlns:p14="http://schemas.microsoft.com/office/powerpoint/2010/main" val="4139002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92D050"/>
                </a:solidFill>
              </a:rPr>
              <a:t>How do we treat stochastic data</a:t>
            </a:r>
            <a:endParaRPr lang="en-US" dirty="0">
              <a:solidFill>
                <a:srgbClr val="92D050"/>
              </a:solidFill>
            </a:endParaRPr>
          </a:p>
        </p:txBody>
      </p:sp>
      <p:sp>
        <p:nvSpPr>
          <p:cNvPr id="3" name="内容占位符 2"/>
          <p:cNvSpPr>
            <a:spLocks noGrp="1"/>
          </p:cNvSpPr>
          <p:nvPr>
            <p:ph idx="1"/>
          </p:nvPr>
        </p:nvSpPr>
        <p:spPr/>
        <p:txBody>
          <a:bodyPr/>
          <a:lstStyle/>
          <a:p>
            <a:r>
              <a:rPr lang="en-US" dirty="0"/>
              <a:t>At a summer tea party in Cambridge, England, a guest states that tea poured into milk tastes different from milk poured into tea. Her notion is shouted down by the scientific minds of the group. </a:t>
            </a:r>
            <a:endParaRPr lang="en-US" dirty="0" smtClean="0"/>
          </a:p>
          <a:p>
            <a:r>
              <a:rPr lang="en-US" dirty="0" smtClean="0"/>
              <a:t>But </a:t>
            </a:r>
            <a:r>
              <a:rPr lang="en-US" dirty="0"/>
              <a:t>one man, Ronald Fisher, proposes to scientifically test the hypothesis. </a:t>
            </a:r>
          </a:p>
        </p:txBody>
      </p:sp>
    </p:spTree>
    <p:extLst>
      <p:ext uri="{BB962C8B-B14F-4D97-AF65-F5344CB8AC3E}">
        <p14:creationId xmlns:p14="http://schemas.microsoft.com/office/powerpoint/2010/main" val="4148039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 research</a:t>
            </a:r>
            <a:endParaRPr lang="en-US" dirty="0"/>
          </a:p>
        </p:txBody>
      </p:sp>
      <p:sp>
        <p:nvSpPr>
          <p:cNvPr id="3" name="内容占位符 2"/>
          <p:cNvSpPr>
            <a:spLocks noGrp="1"/>
          </p:cNvSpPr>
          <p:nvPr>
            <p:ph idx="1"/>
          </p:nvPr>
        </p:nvSpPr>
        <p:spPr/>
        <p:txBody>
          <a:bodyPr/>
          <a:lstStyle/>
          <a:p>
            <a:r>
              <a:rPr lang="en-US" dirty="0" smtClean="0"/>
              <a:t>Genetic basis of gene expression</a:t>
            </a:r>
          </a:p>
          <a:p>
            <a:pPr lvl="1"/>
            <a:r>
              <a:rPr lang="en-US" dirty="0" smtClean="0"/>
              <a:t>Expression variations among species</a:t>
            </a:r>
          </a:p>
          <a:p>
            <a:pPr lvl="1"/>
            <a:r>
              <a:rPr lang="en-US" dirty="0" smtClean="0"/>
              <a:t>Expression variations among environments</a:t>
            </a:r>
          </a:p>
          <a:p>
            <a:pPr lvl="1"/>
            <a:r>
              <a:rPr lang="en-US" dirty="0" smtClean="0"/>
              <a:t>Expression variations among isogenic cells</a:t>
            </a:r>
          </a:p>
          <a:p>
            <a:pPr lvl="1"/>
            <a:r>
              <a:rPr lang="en-US" dirty="0" smtClean="0"/>
              <a:t>Genetic-environment interactions</a:t>
            </a:r>
          </a:p>
          <a:p>
            <a:r>
              <a:rPr lang="en-US" dirty="0" smtClean="0"/>
              <a:t>Kinetics of gene expression</a:t>
            </a:r>
          </a:p>
          <a:p>
            <a:pPr lvl="1"/>
            <a:r>
              <a:rPr lang="en-US" dirty="0" smtClean="0"/>
              <a:t>Protein synthesis/degradation</a:t>
            </a:r>
          </a:p>
          <a:p>
            <a:pPr lvl="1"/>
            <a:r>
              <a:rPr lang="en-US" dirty="0" smtClean="0"/>
              <a:t>Transcriptional/translational burst</a:t>
            </a:r>
          </a:p>
        </p:txBody>
      </p:sp>
    </p:spTree>
    <p:extLst>
      <p:ext uri="{BB962C8B-B14F-4D97-AF65-F5344CB8AC3E}">
        <p14:creationId xmlns:p14="http://schemas.microsoft.com/office/powerpoint/2010/main" val="4195286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4" name="Picture 4" descr="http://img3.douban.com/lpic/s80596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628800"/>
            <a:ext cx="2743200" cy="44005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 A. Fisc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122537"/>
            <a:ext cx="19050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934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FF0000"/>
                </a:solidFill>
              </a:rPr>
              <a:t>How to test the hypothesis?</a:t>
            </a:r>
            <a:endParaRPr lang="en-US" dirty="0">
              <a:solidFill>
                <a:srgbClr val="FF0000"/>
              </a:solidFill>
            </a:endParaRPr>
          </a:p>
        </p:txBody>
      </p:sp>
      <p:sp>
        <p:nvSpPr>
          <p:cNvPr id="3" name="内容占位符 2"/>
          <p:cNvSpPr>
            <a:spLocks noGrp="1"/>
          </p:cNvSpPr>
          <p:nvPr>
            <p:ph idx="1"/>
          </p:nvPr>
        </p:nvSpPr>
        <p:spPr/>
        <p:txBody>
          <a:bodyPr/>
          <a:lstStyle/>
          <a:p>
            <a:r>
              <a:rPr lang="en-US" dirty="0" smtClean="0"/>
              <a:t>H</a:t>
            </a:r>
            <a:r>
              <a:rPr lang="en-US" baseline="-25000" dirty="0" smtClean="0"/>
              <a:t>0</a:t>
            </a:r>
            <a:r>
              <a:rPr lang="en-US" dirty="0" smtClean="0"/>
              <a:t>: There is not difference on order of milk and tea</a:t>
            </a:r>
          </a:p>
          <a:p>
            <a:endParaRPr lang="en-US" dirty="0"/>
          </a:p>
        </p:txBody>
      </p:sp>
    </p:spTree>
    <p:extLst>
      <p:ext uri="{BB962C8B-B14F-4D97-AF65-F5344CB8AC3E}">
        <p14:creationId xmlns:p14="http://schemas.microsoft.com/office/powerpoint/2010/main" val="228742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test the hypothesis?</a:t>
            </a:r>
            <a:endParaRPr lang="en-US" dirty="0"/>
          </a:p>
        </p:txBody>
      </p:sp>
      <p:sp>
        <p:nvSpPr>
          <p:cNvPr id="3" name="内容占位符 2"/>
          <p:cNvSpPr>
            <a:spLocks noGrp="1"/>
          </p:cNvSpPr>
          <p:nvPr>
            <p:ph idx="1"/>
          </p:nvPr>
        </p:nvSpPr>
        <p:spPr/>
        <p:txBody>
          <a:bodyPr/>
          <a:lstStyle/>
          <a:p>
            <a:r>
              <a:rPr lang="en-US" dirty="0" smtClean="0"/>
              <a:t>H</a:t>
            </a:r>
            <a:r>
              <a:rPr lang="en-US" baseline="-25000" dirty="0" smtClean="0"/>
              <a:t>0</a:t>
            </a:r>
            <a:r>
              <a:rPr lang="en-US" dirty="0" smtClean="0"/>
              <a:t>: There is not difference on order or milk and tea</a:t>
            </a:r>
          </a:p>
          <a:p>
            <a:r>
              <a:rPr lang="en-US" dirty="0" smtClean="0"/>
              <a:t>10 cups of drink</a:t>
            </a:r>
          </a:p>
          <a:p>
            <a:r>
              <a:rPr lang="en-US" dirty="0" smtClean="0"/>
              <a:t>Mixed blind to the lady</a:t>
            </a:r>
          </a:p>
          <a:p>
            <a:r>
              <a:rPr lang="en-US" dirty="0" smtClean="0"/>
              <a:t>Let the lady tell the order of milk and tea</a:t>
            </a:r>
          </a:p>
          <a:p>
            <a:r>
              <a:rPr lang="en-US" dirty="0" smtClean="0">
                <a:solidFill>
                  <a:srgbClr val="FF0000"/>
                </a:solidFill>
              </a:rPr>
              <a:t>If H</a:t>
            </a:r>
            <a:r>
              <a:rPr lang="en-US" baseline="-25000" dirty="0" smtClean="0">
                <a:solidFill>
                  <a:srgbClr val="FF0000"/>
                </a:solidFill>
              </a:rPr>
              <a:t>0</a:t>
            </a:r>
            <a:r>
              <a:rPr lang="en-US" dirty="0" smtClean="0">
                <a:solidFill>
                  <a:srgbClr val="FF0000"/>
                </a:solidFill>
              </a:rPr>
              <a:t> is correct, what is the probability the lady get all 10 guess correct?</a:t>
            </a:r>
            <a:endParaRPr lang="en-US" dirty="0">
              <a:solidFill>
                <a:srgbClr val="FF0000"/>
              </a:solidFill>
            </a:endParaRPr>
          </a:p>
        </p:txBody>
      </p:sp>
    </p:spTree>
    <p:extLst>
      <p:ext uri="{BB962C8B-B14F-4D97-AF65-F5344CB8AC3E}">
        <p14:creationId xmlns:p14="http://schemas.microsoft.com/office/powerpoint/2010/main" val="3255362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test the hypothesis?</a:t>
            </a:r>
            <a:endParaRPr lang="en-US" dirty="0"/>
          </a:p>
        </p:txBody>
      </p:sp>
      <p:sp>
        <p:nvSpPr>
          <p:cNvPr id="3" name="内容占位符 2"/>
          <p:cNvSpPr>
            <a:spLocks noGrp="1"/>
          </p:cNvSpPr>
          <p:nvPr>
            <p:ph idx="1"/>
          </p:nvPr>
        </p:nvSpPr>
        <p:spPr/>
        <p:txBody>
          <a:bodyPr/>
          <a:lstStyle/>
          <a:p>
            <a:r>
              <a:rPr lang="en-US" dirty="0" smtClean="0"/>
              <a:t>If H</a:t>
            </a:r>
            <a:r>
              <a:rPr lang="en-US" baseline="-25000" dirty="0" smtClean="0"/>
              <a:t>0</a:t>
            </a:r>
            <a:r>
              <a:rPr lang="en-US" dirty="0" smtClean="0"/>
              <a:t> is correct, what is the probability the lady get all 10 guess correct? 0.1%</a:t>
            </a:r>
          </a:p>
          <a:p>
            <a:r>
              <a:rPr lang="en-US" dirty="0" smtClean="0"/>
              <a:t>It is unlikely that event with such low probability happened in a single test. Thus, the most likely scenario is that H</a:t>
            </a:r>
            <a:r>
              <a:rPr lang="en-US" baseline="-25000" dirty="0" smtClean="0"/>
              <a:t>0</a:t>
            </a:r>
            <a:r>
              <a:rPr lang="en-US" dirty="0" smtClean="0"/>
              <a:t> is incorrect, and there is differences </a:t>
            </a:r>
            <a:r>
              <a:rPr lang="en-US" smtClean="0"/>
              <a:t>between two orders.</a:t>
            </a:r>
            <a:endParaRPr lang="en-US" dirty="0"/>
          </a:p>
        </p:txBody>
      </p:sp>
    </p:spTree>
    <p:extLst>
      <p:ext uri="{BB962C8B-B14F-4D97-AF65-F5344CB8AC3E}">
        <p14:creationId xmlns:p14="http://schemas.microsoft.com/office/powerpoint/2010/main" val="241860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if…</a:t>
            </a:r>
            <a:endParaRPr lang="en-US" dirty="0"/>
          </a:p>
        </p:txBody>
      </p:sp>
      <p:sp>
        <p:nvSpPr>
          <p:cNvPr id="3" name="内容占位符 2"/>
          <p:cNvSpPr>
            <a:spLocks noGrp="1"/>
          </p:cNvSpPr>
          <p:nvPr>
            <p:ph idx="1"/>
          </p:nvPr>
        </p:nvSpPr>
        <p:spPr/>
        <p:txBody>
          <a:bodyPr/>
          <a:lstStyle/>
          <a:p>
            <a:r>
              <a:rPr lang="en-US" dirty="0" smtClean="0">
                <a:solidFill>
                  <a:srgbClr val="FF0000"/>
                </a:solidFill>
              </a:rPr>
              <a:t>Among 10 tests, the lady succeeded for 8 of them?</a:t>
            </a:r>
            <a:endParaRPr lang="en-US" dirty="0">
              <a:solidFill>
                <a:srgbClr val="FF0000"/>
              </a:solidFill>
            </a:endParaRPr>
          </a:p>
        </p:txBody>
      </p:sp>
    </p:spTree>
    <p:extLst>
      <p:ext uri="{BB962C8B-B14F-4D97-AF65-F5344CB8AC3E}">
        <p14:creationId xmlns:p14="http://schemas.microsoft.com/office/powerpoint/2010/main" val="1164728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Binomial distribution</a:t>
            </a:r>
            <a:endParaRPr lang="en-US" dirty="0"/>
          </a:p>
        </p:txBody>
      </p:sp>
      <p:sp>
        <p:nvSpPr>
          <p:cNvPr id="3" name="内容占位符 2"/>
          <p:cNvSpPr>
            <a:spLocks noGrp="1"/>
          </p:cNvSpPr>
          <p:nvPr>
            <p:ph idx="1"/>
          </p:nvPr>
        </p:nvSpPr>
        <p:spPr/>
        <p:txBody>
          <a:bodyPr/>
          <a:lstStyle/>
          <a:p>
            <a:r>
              <a:rPr lang="en-US" dirty="0" smtClean="0"/>
              <a:t>First, child Boy or Girl</a:t>
            </a:r>
          </a:p>
          <a:p>
            <a:r>
              <a:rPr lang="en-US" dirty="0" smtClean="0"/>
              <a:t>Second, B or G</a:t>
            </a:r>
          </a:p>
          <a:p>
            <a:r>
              <a:rPr lang="en-US" dirty="0" smtClean="0"/>
              <a:t>Third, B or G</a:t>
            </a:r>
          </a:p>
          <a:p>
            <a:r>
              <a:rPr lang="en-US" dirty="0" smtClean="0"/>
              <a:t>Eight possibilities:</a:t>
            </a:r>
          </a:p>
          <a:p>
            <a:pPr lvl="1"/>
            <a:r>
              <a:rPr lang="en-US" dirty="0" smtClean="0"/>
              <a:t>BBB, BBG, BGB, BGG, GBB, GBG, GGB, GGG</a:t>
            </a:r>
          </a:p>
          <a:p>
            <a:r>
              <a:rPr lang="en-US" dirty="0" smtClean="0">
                <a:solidFill>
                  <a:srgbClr val="FF0000"/>
                </a:solidFill>
              </a:rPr>
              <a:t>What is the probability of having 2 B in 3 children?</a:t>
            </a:r>
            <a:endParaRPr lang="en-US" dirty="0">
              <a:solidFill>
                <a:srgbClr val="FF0000"/>
              </a:solidFill>
            </a:endParaRPr>
          </a:p>
        </p:txBody>
      </p:sp>
    </p:spTree>
    <p:extLst>
      <p:ext uri="{BB962C8B-B14F-4D97-AF65-F5344CB8AC3E}">
        <p14:creationId xmlns:p14="http://schemas.microsoft.com/office/powerpoint/2010/main" val="3622341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Binomial distribution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𝑘</m:t>
                        </m:r>
                      </m:e>
                    </m:d>
                    <m:r>
                      <a:rPr lang="en-US" b="0" i="1" smtClean="0">
                        <a:latin typeface="Cambria Math"/>
                      </a:rPr>
                      <m:t>=</m:t>
                    </m:r>
                    <m:d>
                      <m:dPr>
                        <m:ctrlPr>
                          <a:rPr lang="en-US" i="1" smtClean="0">
                            <a:latin typeface="Cambria Math"/>
                          </a:rPr>
                        </m:ctrlPr>
                      </m:dPr>
                      <m:e>
                        <m:f>
                          <m:fPr>
                            <m:type m:val="noBar"/>
                            <m:ctrlPr>
                              <a:rPr lang="en-US" i="1" smtClean="0">
                                <a:latin typeface="Cambria Math"/>
                              </a:rPr>
                            </m:ctrlPr>
                          </m:fPr>
                          <m:num>
                            <m:r>
                              <a:rPr lang="en-US" i="1" smtClean="0">
                                <a:latin typeface="Cambria Math"/>
                              </a:rPr>
                              <m:t>𝑛</m:t>
                            </m:r>
                          </m:num>
                          <m:den>
                            <m:r>
                              <a:rPr lang="en-US" i="1" smtClean="0">
                                <a:latin typeface="Cambria Math"/>
                              </a:rPr>
                              <m:t>𝑘</m:t>
                            </m:r>
                          </m:den>
                        </m:f>
                      </m:e>
                    </m:d>
                    <m:sSup>
                      <m:sSupPr>
                        <m:ctrlPr>
                          <a:rPr lang="en-US" i="1" smtClean="0">
                            <a:latin typeface="Cambria Math"/>
                          </a:rPr>
                        </m:ctrlPr>
                      </m:sSupPr>
                      <m:e>
                        <m:r>
                          <a:rPr lang="en-US" b="0" i="1" smtClean="0">
                            <a:latin typeface="Cambria Math"/>
                          </a:rPr>
                          <m:t>𝑝</m:t>
                        </m:r>
                      </m:e>
                      <m:sup>
                        <m:r>
                          <a:rPr lang="en-US" b="0" i="1" smtClean="0">
                            <a:latin typeface="Cambria Math"/>
                          </a:rPr>
                          <m:t>𝑘</m:t>
                        </m:r>
                      </m:sup>
                    </m:sSup>
                    <m:sSup>
                      <m:sSupPr>
                        <m:ctrlPr>
                          <a:rPr lang="en-US" b="0" i="1" smtClean="0">
                            <a:latin typeface="Cambria Math"/>
                          </a:rPr>
                        </m:ctrlPr>
                      </m:sSupPr>
                      <m:e>
                        <m:r>
                          <a:rPr lang="en-US" b="0" i="1" smtClean="0">
                            <a:latin typeface="Cambria Math"/>
                          </a:rPr>
                          <m:t>(1−</m:t>
                        </m:r>
                        <m:r>
                          <a:rPr lang="en-US" b="0" i="1" smtClean="0">
                            <a:latin typeface="Cambria Math"/>
                          </a:rPr>
                          <m:t>𝑝</m:t>
                        </m:r>
                        <m:r>
                          <a:rPr lang="en-US" b="0" i="1" smtClean="0">
                            <a:latin typeface="Cambria Math"/>
                          </a:rPr>
                          <m:t>)</m:t>
                        </m:r>
                      </m:e>
                      <m:sup>
                        <m:r>
                          <a:rPr lang="en-US" b="0" i="1" smtClean="0">
                            <a:latin typeface="Cambria Math"/>
                          </a:rPr>
                          <m:t>𝑛</m:t>
                        </m:r>
                        <m:r>
                          <a:rPr lang="en-US" b="0" i="1" smtClean="0">
                            <a:latin typeface="Cambria Math"/>
                          </a:rPr>
                          <m:t>−</m:t>
                        </m:r>
                        <m:r>
                          <a:rPr lang="en-US" b="0" i="1" smtClean="0">
                            <a:latin typeface="Cambria Math"/>
                          </a:rPr>
                          <m:t>𝑘</m:t>
                        </m:r>
                      </m:sup>
                    </m:sSup>
                  </m:oMath>
                </a14:m>
                <a:endParaRPr lang="en-US" dirty="0" smtClean="0"/>
              </a:p>
              <a:p>
                <a:r>
                  <a:rPr lang="en-US" dirty="0" smtClean="0"/>
                  <a:t>n=3</a:t>
                </a:r>
              </a:p>
              <a:p>
                <a:r>
                  <a:rPr lang="en-US" dirty="0" smtClean="0"/>
                  <a:t>k=2</a:t>
                </a:r>
              </a:p>
              <a:p>
                <a:r>
                  <a:rPr lang="en-US" dirty="0" smtClean="0"/>
                  <a:t>p=0.5</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1227778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if…</a:t>
            </a:r>
            <a:endParaRPr lang="en-US" dirty="0"/>
          </a:p>
        </p:txBody>
      </p:sp>
      <p:sp>
        <p:nvSpPr>
          <p:cNvPr id="3" name="内容占位符 2"/>
          <p:cNvSpPr>
            <a:spLocks noGrp="1"/>
          </p:cNvSpPr>
          <p:nvPr>
            <p:ph idx="1"/>
          </p:nvPr>
        </p:nvSpPr>
        <p:spPr/>
        <p:txBody>
          <a:bodyPr/>
          <a:lstStyle/>
          <a:p>
            <a:r>
              <a:rPr lang="en-US" dirty="0" smtClean="0">
                <a:solidFill>
                  <a:srgbClr val="FF0000"/>
                </a:solidFill>
              </a:rPr>
              <a:t>Among 10 tests, the lady succeeded for 8 of them?</a:t>
            </a:r>
            <a:endParaRPr lang="en-US" dirty="0">
              <a:solidFill>
                <a:srgbClr val="FF0000"/>
              </a:solidFill>
            </a:endParaRPr>
          </a:p>
        </p:txBody>
      </p:sp>
    </p:spTree>
    <p:extLst>
      <p:ext uri="{BB962C8B-B14F-4D97-AF65-F5344CB8AC3E}">
        <p14:creationId xmlns:p14="http://schemas.microsoft.com/office/powerpoint/2010/main" val="524873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Probability estimation</a:t>
            </a:r>
            <a:endParaRPr lang="en-US" dirty="0"/>
          </a:p>
        </p:txBody>
      </p:sp>
      <p:sp>
        <p:nvSpPr>
          <p:cNvPr id="3" name="内容占位符 2"/>
          <p:cNvSpPr>
            <a:spLocks noGrp="1"/>
          </p:cNvSpPr>
          <p:nvPr>
            <p:ph idx="1"/>
          </p:nvPr>
        </p:nvSpPr>
        <p:spPr/>
        <p:txBody>
          <a:bodyPr/>
          <a:lstStyle/>
          <a:p>
            <a:r>
              <a:rPr lang="en-US" dirty="0" smtClean="0"/>
              <a:t>Alternatively, we can estimate the probability of success (E)</a:t>
            </a:r>
          </a:p>
          <a:p>
            <a:pPr lvl="1"/>
            <a:r>
              <a:rPr lang="en-US" dirty="0" smtClean="0"/>
              <a:t>In this case 80%</a:t>
            </a:r>
          </a:p>
          <a:p>
            <a:r>
              <a:rPr lang="en-US" dirty="0" smtClean="0"/>
              <a:t>Then, we can get 95% confidence interval (CI)</a:t>
            </a:r>
          </a:p>
          <a:p>
            <a:r>
              <a:rPr lang="en-US" dirty="0" smtClean="0"/>
              <a:t>If E – CI &gt; 0.5, we conclude a difference between the order</a:t>
            </a:r>
          </a:p>
          <a:p>
            <a:endParaRPr lang="en-US" dirty="0"/>
          </a:p>
        </p:txBody>
      </p:sp>
    </p:spTree>
    <p:extLst>
      <p:ext uri="{BB962C8B-B14F-4D97-AF65-F5344CB8AC3E}">
        <p14:creationId xmlns:p14="http://schemas.microsoft.com/office/powerpoint/2010/main" val="1962701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How to calculate confidence interval?</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dirty="0" smtClean="0"/>
                  <a:t>For binomial distribution, </a:t>
                </a:r>
              </a:p>
              <a:p>
                <a:pPr lvl="1"/>
                <a:r>
                  <a:rPr lang="en-US" dirty="0" smtClean="0"/>
                  <a:t>Variance </a:t>
                </a:r>
                <a14:m>
                  <m:oMath xmlns:m="http://schemas.openxmlformats.org/officeDocument/2006/math">
                    <m:sSup>
                      <m:sSupPr>
                        <m:ctrlPr>
                          <a:rPr lang="en-US" i="1" smtClean="0">
                            <a:latin typeface="Cambria Math"/>
                          </a:rPr>
                        </m:ctrlPr>
                      </m:sSupPr>
                      <m:e>
                        <m:r>
                          <a:rPr lang="en-US" i="1" smtClean="0">
                            <a:latin typeface="Cambria Math"/>
                            <a:ea typeface="Cambria Math"/>
                          </a:rPr>
                          <m:t>𝜎</m:t>
                        </m:r>
                      </m:e>
                      <m:sup>
                        <m:r>
                          <a:rPr lang="en-US" b="0" i="1" smtClean="0">
                            <a:latin typeface="Cambria Math"/>
                          </a:rPr>
                          <m:t>2</m:t>
                        </m:r>
                      </m:sup>
                    </m:sSup>
                    <m:r>
                      <a:rPr lang="en-US" b="0" i="1" smtClean="0">
                        <a:latin typeface="Cambria Math"/>
                      </a:rPr>
                      <m:t>=</m:t>
                    </m:r>
                    <m:r>
                      <a:rPr lang="en-US" b="0" i="1" smtClean="0">
                        <a:latin typeface="Cambria Math"/>
                      </a:rPr>
                      <m:t>𝑛𝑝𝑞</m:t>
                    </m:r>
                  </m:oMath>
                </a14:m>
                <a:endParaRPr lang="en-US" dirty="0" smtClean="0"/>
              </a:p>
              <a:p>
                <a:pPr lvl="1"/>
                <a:r>
                  <a:rPr lang="en-US" dirty="0" smtClean="0"/>
                  <a:t>Standard deviation  </a:t>
                </a:r>
                <a14:m>
                  <m:oMath xmlns:m="http://schemas.openxmlformats.org/officeDocument/2006/math">
                    <m:r>
                      <a:rPr lang="en-US" i="1" smtClean="0">
                        <a:latin typeface="Cambria Math"/>
                        <a:ea typeface="Cambria Math"/>
                      </a:rPr>
                      <m:t>𝜎</m:t>
                    </m:r>
                    <m:r>
                      <a:rPr lang="en-US" b="0" i="1" smtClean="0">
                        <a:latin typeface="Cambria Math"/>
                        <a:ea typeface="Cambria Math"/>
                      </a:rPr>
                      <m:t>=</m:t>
                    </m:r>
                    <m:rad>
                      <m:radPr>
                        <m:degHide m:val="on"/>
                        <m:ctrlPr>
                          <a:rPr lang="en-US" b="0" i="1" smtClean="0">
                            <a:latin typeface="Cambria Math"/>
                            <a:ea typeface="Cambria Math"/>
                          </a:rPr>
                        </m:ctrlPr>
                      </m:radPr>
                      <m:deg/>
                      <m:e>
                        <m:r>
                          <a:rPr lang="en-US" b="0" i="1" smtClean="0">
                            <a:latin typeface="Cambria Math"/>
                            <a:ea typeface="Cambria Math"/>
                          </a:rPr>
                          <m:t>𝑛𝑝𝑞</m:t>
                        </m:r>
                      </m:e>
                    </m:rad>
                  </m:oMath>
                </a14:m>
                <a:endParaRPr lang="en-US" b="0" dirty="0" smtClean="0">
                  <a:ea typeface="Cambria Math"/>
                </a:endParaRPr>
              </a:p>
              <a:p>
                <a:r>
                  <a:rPr lang="en-US" dirty="0" smtClean="0"/>
                  <a:t>In this case, </a:t>
                </a:r>
                <a:r>
                  <a:rPr lang="el-GR" i="1" dirty="0" smtClean="0"/>
                  <a:t>σ</a:t>
                </a:r>
                <a:r>
                  <a:rPr lang="en-US" dirty="0" smtClean="0"/>
                  <a:t> = </a:t>
                </a:r>
                <a:r>
                  <a:rPr lang="en-US" dirty="0" err="1" smtClean="0"/>
                  <a:t>sqrt</a:t>
                </a:r>
                <a:r>
                  <a:rPr lang="en-US" dirty="0" smtClean="0"/>
                  <a:t>(10 * 0.8 * 0.2) = 1.26</a:t>
                </a:r>
              </a:p>
              <a:p>
                <a:r>
                  <a:rPr lang="en-US" dirty="0" smtClean="0"/>
                  <a:t>If we use normal distribution to approximate the binomial distribution</a:t>
                </a:r>
              </a:p>
              <a:p>
                <a:pPr lvl="1"/>
                <a:r>
                  <a:rPr lang="en-US" dirty="0" smtClean="0"/>
                  <a:t>95% confidence interval = [</a:t>
                </a:r>
                <a:r>
                  <a:rPr lang="el-GR" dirty="0" smtClean="0"/>
                  <a:t>μ</a:t>
                </a:r>
                <a:r>
                  <a:rPr lang="en-US" dirty="0" smtClean="0"/>
                  <a:t>-2</a:t>
                </a:r>
                <a:r>
                  <a:rPr lang="el-GR" dirty="0" smtClean="0"/>
                  <a:t>σ</a:t>
                </a:r>
                <a:r>
                  <a:rPr lang="en-US" dirty="0" smtClean="0"/>
                  <a:t>, </a:t>
                </a:r>
                <a:r>
                  <a:rPr lang="el-GR" dirty="0" smtClean="0"/>
                  <a:t>μ</a:t>
                </a:r>
                <a:r>
                  <a:rPr lang="en-US" dirty="0" smtClean="0"/>
                  <a:t>+2</a:t>
                </a:r>
                <a:r>
                  <a:rPr lang="el-GR" dirty="0" smtClean="0"/>
                  <a:t>σ</a:t>
                </a:r>
                <a:r>
                  <a:rPr lang="en-US" dirty="0" smtClean="0"/>
                  <a:t>]</a:t>
                </a:r>
              </a:p>
              <a:p>
                <a:pPr lvl="1"/>
                <a:r>
                  <a:rPr lang="en-US" dirty="0" smtClean="0"/>
                  <a:t>=[8-2.5, 8+2.5] = [5.5, 10.5]</a:t>
                </a:r>
              </a:p>
              <a:p>
                <a:pPr lvl="1"/>
                <a:r>
                  <a:rPr lang="en-US" dirty="0" smtClean="0"/>
                  <a:t>5 is out of the 95% confidence interval</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2830" b="-943"/>
                </a:stretch>
              </a:blipFill>
            </p:spPr>
            <p:txBody>
              <a:bodyPr/>
              <a:lstStyle/>
              <a:p>
                <a:r>
                  <a:rPr lang="en-US">
                    <a:noFill/>
                  </a:rPr>
                  <a:t> </a:t>
                </a:r>
              </a:p>
            </p:txBody>
          </p:sp>
        </mc:Fallback>
      </mc:AlternateContent>
      <p:sp>
        <p:nvSpPr>
          <p:cNvPr id="4" name="TextBox 3"/>
          <p:cNvSpPr txBox="1"/>
          <p:nvPr/>
        </p:nvSpPr>
        <p:spPr>
          <a:xfrm>
            <a:off x="6300192" y="6093296"/>
            <a:ext cx="1440160" cy="369332"/>
          </a:xfrm>
          <a:prstGeom prst="rect">
            <a:avLst/>
          </a:prstGeom>
          <a:noFill/>
        </p:spPr>
        <p:txBody>
          <a:bodyPr wrap="square" rtlCol="0">
            <a:spAutoFit/>
          </a:bodyPr>
          <a:lstStyle/>
          <a:p>
            <a:r>
              <a:rPr lang="en-US" dirty="0" smtClean="0">
                <a:solidFill>
                  <a:srgbClr val="FF0000"/>
                </a:solidFill>
              </a:rPr>
              <a:t>Implications </a:t>
            </a:r>
            <a:endParaRPr lang="en-US" dirty="0">
              <a:solidFill>
                <a:srgbClr val="FF0000"/>
              </a:solidFill>
            </a:endParaRPr>
          </a:p>
        </p:txBody>
      </p:sp>
    </p:spTree>
    <p:extLst>
      <p:ext uri="{BB962C8B-B14F-4D97-AF65-F5344CB8AC3E}">
        <p14:creationId xmlns:p14="http://schemas.microsoft.com/office/powerpoint/2010/main" val="4081367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 group</a:t>
            </a:r>
            <a:endParaRPr lang="en-US" dirty="0"/>
          </a:p>
        </p:txBody>
      </p:sp>
      <p:sp>
        <p:nvSpPr>
          <p:cNvPr id="3" name="内容占位符 2"/>
          <p:cNvSpPr>
            <a:spLocks noGrp="1"/>
          </p:cNvSpPr>
          <p:nvPr>
            <p:ph idx="1"/>
          </p:nvPr>
        </p:nvSpPr>
        <p:spPr/>
        <p:txBody>
          <a:bodyPr/>
          <a:lstStyle/>
          <a:p>
            <a:r>
              <a:rPr lang="en-US" dirty="0"/>
              <a:t>http://qianlab.genetics.ac.cn/</a:t>
            </a:r>
          </a:p>
        </p:txBody>
      </p:sp>
      <p:pic>
        <p:nvPicPr>
          <p:cNvPr id="1026" name="Picture 2" descr="http://qianlab.genetics.ac.cn/image/home_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348880"/>
            <a:ext cx="4162425"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9405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Law of large number</a:t>
            </a:r>
            <a:endParaRPr lang="en-US" dirty="0"/>
          </a:p>
        </p:txBody>
      </p:sp>
      <p:sp>
        <p:nvSpPr>
          <p:cNvPr id="3" name="内容占位符 2"/>
          <p:cNvSpPr>
            <a:spLocks noGrp="1"/>
          </p:cNvSpPr>
          <p:nvPr>
            <p:ph idx="1"/>
          </p:nvPr>
        </p:nvSpPr>
        <p:spPr/>
        <p:txBody>
          <a:bodyPr/>
          <a:lstStyle/>
          <a:p>
            <a:r>
              <a:rPr lang="en-US" dirty="0" smtClean="0"/>
              <a:t>The estimate of the probability 0.8 may not be accurate …</a:t>
            </a:r>
          </a:p>
          <a:p>
            <a:r>
              <a:rPr lang="en-US" dirty="0" smtClean="0"/>
              <a:t>The larger the sample size, the more accurate our estimate is.</a:t>
            </a:r>
          </a:p>
          <a:p>
            <a:r>
              <a:rPr lang="en-US" dirty="0" smtClean="0"/>
              <a:t>So that we could potentially distinguish 50% from 60%</a:t>
            </a:r>
            <a:endParaRPr lang="en-US" dirty="0"/>
          </a:p>
        </p:txBody>
      </p:sp>
    </p:spTree>
    <p:extLst>
      <p:ext uri="{BB962C8B-B14F-4D97-AF65-F5344CB8AC3E}">
        <p14:creationId xmlns:p14="http://schemas.microsoft.com/office/powerpoint/2010/main" val="1775497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Applications of such idea</a:t>
            </a:r>
            <a:endParaRPr lang="en-US" dirty="0"/>
          </a:p>
        </p:txBody>
      </p:sp>
      <p:sp>
        <p:nvSpPr>
          <p:cNvPr id="3" name="内容占位符 2"/>
          <p:cNvSpPr>
            <a:spLocks noGrp="1"/>
          </p:cNvSpPr>
          <p:nvPr>
            <p:ph idx="1"/>
          </p:nvPr>
        </p:nvSpPr>
        <p:spPr/>
        <p:txBody>
          <a:bodyPr/>
          <a:lstStyle/>
          <a:p>
            <a:r>
              <a:rPr lang="en-US" dirty="0" smtClean="0"/>
              <a:t>Hold your nose, and you may not able to tell coke from sprite</a:t>
            </a:r>
          </a:p>
          <a:p>
            <a:endParaRPr lang="en-US" dirty="0" smtClean="0"/>
          </a:p>
        </p:txBody>
      </p:sp>
      <p:pic>
        <p:nvPicPr>
          <p:cNvPr id="3074" name="Picture 2" descr="http://monoromcambodianrestaurant.com/wp-content/uploads/2011/10/cokesprite300x2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068960"/>
            <a:ext cx="28575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7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Is a drug </a:t>
            </a:r>
            <a:r>
              <a:rPr lang="en-US" dirty="0" smtClean="0"/>
              <a:t>effective </a:t>
            </a:r>
            <a:r>
              <a:rPr lang="en-US" dirty="0"/>
              <a:t>or not</a:t>
            </a:r>
            <a:r>
              <a:rPr lang="en-US" dirty="0" smtClean="0"/>
              <a:t>?</a:t>
            </a:r>
          </a:p>
          <a:p>
            <a:r>
              <a:rPr lang="en-US" dirty="0" smtClean="0">
                <a:solidFill>
                  <a:srgbClr val="FF0000"/>
                </a:solidFill>
              </a:rPr>
              <a:t>Other examples?</a:t>
            </a:r>
            <a:endParaRPr lang="en-US" dirty="0">
              <a:solidFill>
                <a:srgbClr val="FF0000"/>
              </a:solidFill>
            </a:endParaRPr>
          </a:p>
          <a:p>
            <a:endParaRPr lang="en-US" dirty="0" smtClean="0"/>
          </a:p>
          <a:p>
            <a:endParaRPr lang="en-US" dirty="0"/>
          </a:p>
        </p:txBody>
      </p:sp>
      <mc:AlternateContent xmlns:mc="http://schemas.openxmlformats.org/markup-compatibility/2006" xmlns:p14="http://schemas.microsoft.com/office/powerpoint/2010/main">
        <mc:Choice Requires="p14">
          <p:contentPart p14:bwMode="auto" r:id="rId2">
            <p14:nvContentPartPr>
              <p14:cNvPr id="4" name="墨迹 3"/>
              <p14:cNvContentPartPr/>
              <p14:nvPr/>
            </p14:nvContentPartPr>
            <p14:xfrm>
              <a:off x="2834640" y="2823120"/>
              <a:ext cx="4206600" cy="1543680"/>
            </p14:xfrm>
          </p:contentPart>
        </mc:Choice>
        <mc:Fallback xmlns="">
          <p:pic>
            <p:nvPicPr>
              <p:cNvPr id="4" name="墨迹 3"/>
              <p:cNvPicPr/>
              <p:nvPr/>
            </p:nvPicPr>
            <p:blipFill>
              <a:blip r:embed="rId3"/>
              <a:stretch>
                <a:fillRect/>
              </a:stretch>
            </p:blipFill>
            <p:spPr>
              <a:xfrm>
                <a:off x="2825280" y="2813760"/>
                <a:ext cx="4225320" cy="1562400"/>
              </a:xfrm>
              <a:prstGeom prst="rect">
                <a:avLst/>
              </a:prstGeom>
            </p:spPr>
          </p:pic>
        </mc:Fallback>
      </mc:AlternateContent>
    </p:spTree>
    <p:extLst>
      <p:ext uri="{BB962C8B-B14F-4D97-AF65-F5344CB8AC3E}">
        <p14:creationId xmlns:p14="http://schemas.microsoft.com/office/powerpoint/2010/main" val="9827293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t>Blaise </a:t>
            </a:r>
            <a:r>
              <a:rPr lang="en-US" b="1" dirty="0" smtClean="0"/>
              <a:t>Pascal</a:t>
            </a:r>
            <a:endParaRPr 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1880" y="1484784"/>
            <a:ext cx="2095500" cy="1933575"/>
          </a:xfrm>
        </p:spPr>
      </p:pic>
      <p:pic>
        <p:nvPicPr>
          <p:cNvPr id="5122" name="Picture 2" descr="Blaise pas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39608"/>
            <a:ext cx="20955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upload.wikimedia.org/wikipedia/commons/thumb/8/80/Arts_et_Metiers_Pascaline_dsc03869.jpg/220px-Arts_et_Metiers_Pascaline_dsc038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716237"/>
            <a:ext cx="2095500" cy="11525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16216" y="3012381"/>
            <a:ext cx="1944216" cy="369332"/>
          </a:xfrm>
          <a:prstGeom prst="rect">
            <a:avLst/>
          </a:prstGeom>
          <a:noFill/>
        </p:spPr>
        <p:txBody>
          <a:bodyPr wrap="square" rtlCol="0">
            <a:spAutoFit/>
          </a:bodyPr>
          <a:lstStyle/>
          <a:p>
            <a:r>
              <a:rPr lang="en-US" dirty="0" smtClean="0"/>
              <a:t>Pascal calculator</a:t>
            </a:r>
            <a:endParaRPr lang="en-US" dirty="0"/>
          </a:p>
        </p:txBody>
      </p:sp>
      <p:sp>
        <p:nvSpPr>
          <p:cNvPr id="7" name="TextBox 6"/>
          <p:cNvSpPr txBox="1"/>
          <p:nvPr/>
        </p:nvSpPr>
        <p:spPr>
          <a:xfrm>
            <a:off x="1043608" y="4930358"/>
            <a:ext cx="1296144" cy="369332"/>
          </a:xfrm>
          <a:prstGeom prst="rect">
            <a:avLst/>
          </a:prstGeom>
          <a:noFill/>
        </p:spPr>
        <p:txBody>
          <a:bodyPr wrap="square" rtlCol="0">
            <a:spAutoFit/>
          </a:bodyPr>
          <a:lstStyle/>
          <a:p>
            <a:r>
              <a:rPr lang="en-US" dirty="0" smtClean="0"/>
              <a:t>1623-1662</a:t>
            </a:r>
            <a:endParaRPr lang="en-US" dirty="0"/>
          </a:p>
        </p:txBody>
      </p:sp>
      <p:sp>
        <p:nvSpPr>
          <p:cNvPr id="8" name="矩形 7"/>
          <p:cNvSpPr/>
          <p:nvPr/>
        </p:nvSpPr>
        <p:spPr>
          <a:xfrm>
            <a:off x="3537681" y="6133946"/>
            <a:ext cx="2124299" cy="369332"/>
          </a:xfrm>
          <a:prstGeom prst="rect">
            <a:avLst/>
          </a:prstGeom>
        </p:spPr>
        <p:txBody>
          <a:bodyPr wrap="none">
            <a:spAutoFit/>
          </a:bodyPr>
          <a:lstStyle/>
          <a:p>
            <a:r>
              <a:rPr lang="en-US" b="1" dirty="0"/>
              <a:t>Pascal's principle</a:t>
            </a:r>
            <a:endParaRPr lang="en-US" dirty="0"/>
          </a:p>
        </p:txBody>
      </p:sp>
      <p:pic>
        <p:nvPicPr>
          <p:cNvPr id="5135" name="Picture 15" descr="D:\IGDB\courses\SDC\class 1\135X64c0U0-25W8.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3861048"/>
            <a:ext cx="2935982" cy="213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136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Geek’s joke</a:t>
            </a:r>
            <a:endParaRPr lang="en-US" dirty="0"/>
          </a:p>
        </p:txBody>
      </p:sp>
      <p:sp>
        <p:nvSpPr>
          <p:cNvPr id="3" name="内容占位符 2"/>
          <p:cNvSpPr>
            <a:spLocks noGrp="1"/>
          </p:cNvSpPr>
          <p:nvPr>
            <p:ph idx="1"/>
          </p:nvPr>
        </p:nvSpPr>
        <p:spPr/>
        <p:txBody>
          <a:bodyPr>
            <a:normAutofit fontScale="92500" lnSpcReduction="10000"/>
          </a:bodyPr>
          <a:lstStyle/>
          <a:p>
            <a:r>
              <a:rPr lang="en-US" dirty="0"/>
              <a:t>One day, Einstein, Newton, and Pascal meet up and decide to play a game of hide and seek. Einstein volunteered to be “It.” As Einstein counted, eyes closed, to 100, Pascal ran away and hid, but Newton stood right in front of Einstein and drew a one meter by one meter square on the floor around himself. When Einstein opened his eyes, he immediately saw Newton and said “I found you Newton,” but Newton replied, </a:t>
            </a:r>
          </a:p>
        </p:txBody>
      </p:sp>
    </p:spTree>
    <p:extLst>
      <p:ext uri="{BB962C8B-B14F-4D97-AF65-F5344CB8AC3E}">
        <p14:creationId xmlns:p14="http://schemas.microsoft.com/office/powerpoint/2010/main" val="32239913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Einstein, Newton, and Pascal Play Hide and Seek</a:t>
            </a:r>
          </a:p>
        </p:txBody>
      </p:sp>
      <p:sp>
        <p:nvSpPr>
          <p:cNvPr id="3" name="内容占位符 2"/>
          <p:cNvSpPr>
            <a:spLocks noGrp="1"/>
          </p:cNvSpPr>
          <p:nvPr>
            <p:ph idx="1"/>
          </p:nvPr>
        </p:nvSpPr>
        <p:spPr/>
        <p:txBody>
          <a:bodyPr/>
          <a:lstStyle/>
          <a:p>
            <a:endParaRPr lang="en-US" dirty="0" smtClean="0"/>
          </a:p>
          <a:p>
            <a:endParaRPr lang="en-US" dirty="0"/>
          </a:p>
          <a:p>
            <a:r>
              <a:rPr lang="en-US" dirty="0" smtClean="0"/>
              <a:t>“</a:t>
            </a:r>
            <a:r>
              <a:rPr lang="en-US" dirty="0"/>
              <a:t>No, you found one Newton per square meter. You found Pascal!”.</a:t>
            </a:r>
          </a:p>
          <a:p>
            <a:endParaRPr lang="en-US" dirty="0"/>
          </a:p>
        </p:txBody>
      </p:sp>
    </p:spTree>
    <p:extLst>
      <p:ext uri="{BB962C8B-B14F-4D97-AF65-F5344CB8AC3E}">
        <p14:creationId xmlns:p14="http://schemas.microsoft.com/office/powerpoint/2010/main" val="29499144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419056" cy="1143000"/>
          </a:xfrm>
        </p:spPr>
        <p:txBody>
          <a:bodyPr/>
          <a:lstStyle/>
          <a:p>
            <a:r>
              <a:rPr lang="en-US" dirty="0" smtClean="0"/>
              <a:t>Pascal’s Problem</a:t>
            </a:r>
            <a:endParaRPr lang="en-US" dirty="0"/>
          </a:p>
        </p:txBody>
      </p:sp>
      <p:sp>
        <p:nvSpPr>
          <p:cNvPr id="3" name="内容占位符 2"/>
          <p:cNvSpPr>
            <a:spLocks noGrp="1"/>
          </p:cNvSpPr>
          <p:nvPr>
            <p:ph idx="1"/>
          </p:nvPr>
        </p:nvSpPr>
        <p:spPr/>
        <p:txBody>
          <a:bodyPr/>
          <a:lstStyle/>
          <a:p>
            <a:r>
              <a:rPr lang="en-US" dirty="0" smtClean="0"/>
              <a:t>The rule of the game</a:t>
            </a:r>
          </a:p>
          <a:p>
            <a:pPr lvl="1"/>
            <a:r>
              <a:rPr lang="en-US" dirty="0" smtClean="0"/>
              <a:t>Two people toss the coin </a:t>
            </a:r>
            <a:br>
              <a:rPr lang="en-US" dirty="0" smtClean="0"/>
            </a:br>
            <a:r>
              <a:rPr lang="en-US" dirty="0" smtClean="0"/>
              <a:t>one by one</a:t>
            </a:r>
          </a:p>
          <a:p>
            <a:pPr lvl="1"/>
            <a:r>
              <a:rPr lang="en-US" dirty="0" smtClean="0"/>
              <a:t>They both bet 12 coins</a:t>
            </a:r>
          </a:p>
          <a:p>
            <a:pPr lvl="1"/>
            <a:r>
              <a:rPr lang="en-US" dirty="0" smtClean="0"/>
              <a:t>Player A wins when s/he gets 3 “head”</a:t>
            </a:r>
          </a:p>
          <a:p>
            <a:pPr lvl="1"/>
            <a:r>
              <a:rPr lang="en-US" dirty="0" smtClean="0"/>
              <a:t>Player B wins when </a:t>
            </a:r>
            <a:r>
              <a:rPr lang="en-US" dirty="0"/>
              <a:t>s/he gets 3 </a:t>
            </a:r>
            <a:r>
              <a:rPr lang="en-US" dirty="0" smtClean="0"/>
              <a:t>“tail”</a:t>
            </a:r>
          </a:p>
          <a:p>
            <a:pPr lvl="1"/>
            <a:r>
              <a:rPr lang="en-US" dirty="0" smtClean="0"/>
              <a:t>The game has to stop when A gets 2 “head” and B gets 1 “tail” because of King’s call</a:t>
            </a:r>
          </a:p>
          <a:p>
            <a:pPr lvl="1"/>
            <a:r>
              <a:rPr lang="en-US" dirty="0" smtClean="0"/>
              <a:t>How to split the bet?</a:t>
            </a:r>
            <a:endParaRPr lang="en-US" dirty="0"/>
          </a:p>
          <a:p>
            <a:pPr lvl="1"/>
            <a:endParaRPr lang="en-US" dirty="0" smtClean="0"/>
          </a:p>
          <a:p>
            <a:pPr lvl="1"/>
            <a:endParaRPr lang="en-US" dirty="0" smtClean="0"/>
          </a:p>
          <a:p>
            <a:pPr lvl="1"/>
            <a:endParaRPr lang="en-US" dirty="0"/>
          </a:p>
        </p:txBody>
      </p:sp>
      <p:sp>
        <p:nvSpPr>
          <p:cNvPr id="4" name="AutoShape 4" descr="data:image/jpeg;base64,/9j/4AAQSkZJRgABAQAAAQABAAD/2wCEAAkGBhQSEBIPEhMWEREVFBYXFhgVFhQVFxQYGBgXGBQYFRQcHSYfGBojGRQVIDAgIycrLCwtGB4xNTAqNSYrLCkBCQoKBQUFDQUFDSkYEhgpKSkpKSkpKSkpKSkpKSkpKSkpKSkpKSkpKSkpKSkpKSkpKSkpKSkpKSkpKSkpKSkpKf/AABEIAMoA+gMBIgACEQEDEQH/xAAcAAEAAgMBAQEAAAAAAAAAAAAABgcEBQgDAgH/xABNEAACAQMCAwQFBQ0FBQkBAAABAgMABBEFEgYHIRMxQVEIImFxgRQycpGzIzQ1QlJic3SCkqGxsiVDU6LBFzNjk8IWGCRko9HS8PEV/8QAFAEBAAAAAAAAAAAAAAAAAAAAAP/EABQRAQAAAAAAAAAAAAAAAAAAAAD/2gAMAwEAAhEDEQA/ALxpSlApSlApSlApSlApSlApSlApSlApSlApSlApSlApSlApSlApSlApSlApSlApSlApSlApXjd3iRI0srrHGoyzOQqqPMsegFVzxFz90+3ysG+8kHd2Y2R58jI3h7VVqCzK0+u8XWlmCbm4jhwM7WbLn6MYyzfAVzpxPzu1C7yiSC0iP4sGVbHtlPrfulR7KgUspZizEsxOSSSST4kk99BevEvpHIMpY25c+Ek/qr8IlOT8WHuqtb3mZqt0wj+VzZZsKkJ7LJY4CgRgFupAAOaiNfUchUhlJVgQQQcEEdQQfA0FhDl7r8q5MdyQeuHuUB+KvKDn4VGtWsNQ09ws4uLZpMkEs678d+GBw2Mjx8R51tLLnFq0ShFvGYD/ABEilPxd0LH4mtBr3E11euJLqZ52Gdu49Fz37VGFXOB3DwFBsrDmZqUONl9P07g7mUfVJuFSSw9IDU4/nmCf6cW0n/llarWlBd1l6SzYAmsQT4mOYr9Ssh/nUk0v0htPkIEqT258SyB1HxQlv8tc20oOwdI5iafc7RDeQlm6BWYRuT5CN8Nn4VIq444b4Lu75sW0DOv4zn1Yl890hwo92c+yr14Vu5tHnt9PuJ/lenXG2O2uBgiGfrmBiCfVYj1evTp5NgLSpSlApSlApSlApSlApSlApSlApSlApSlApSsfUZykMkg71RmHvVSR/KgonjXje31HU5bGf5TNYxKUhSzCuZLgdDMVOC4XcwABI9UH8Y1BF5X6mx9Wxnwe7cmw48Mgn1T7M196JzGms7J7W1VYZpZC8tyOsrLgBUXI9UDDHPX53THUnXR8cagDuF9dZ/WJv/lQfN/wVfQZMtncRgeJik2/vYx/GtMVx0PSp7pfPHVIQFMyzgf40asT73Xax95Oa30fPtZgBfaZb3PtGP4LIr/zoKjpVzR8U8M3RAnsWtT4lUZVHu7B8kfs1kDgHh2662+oGFj3KZkX/JMoY/XQQTgrifTbZQt5pvyqTcSZe1J6eA7BsIce/rUyveYPDsiFTpLg47khgi/zpKCPfX1d+je5Aa2vo5FPdvjKjHsZWbP1Vg/93C+x98Wuc/lTYx7+z/0oKpmILMVBC5OATkgZ6AnxOPGvirh/2BrbQtdajfpDDGMv2SM3sADtjqSQANhJJxitAvHen2TH/wDmaeHkHQXF63avn8pYh6qH2gj3UGm0LlveXKCcotra4yZ7lhDEB5gt1Ye4Gth2uk2B9UPrFwvi4MNorfR6vLg+eFIqOcQcV3V8/aXU7zEdwOAq/RQYVfgK1NBIuIuP7y9URyy7IB82CICKFR4ARr34/Oya0UF0yFSrFSrBxg9zDubHmKlHBfLG81NXktwiRI20vKxVS2M7RgEk9V8Om4VGr+xeGWSCVdkkbsjqcdGU4YZHf1FB2jpd520EU2MdpGj48tyhsfxrKrUcHuTp1kx7zawE/GJK29ApSlApSlApSlApSlApSlApSlApSlArC1r72n/RSf0Gs2sLWvvaf9FJ/QaDimugeRvBdpNpbzz28U7yyupMirIVRMBVGfmddx6YJyD5Y5+qxeWHNs6VHLbyQmeF37QbWCsjEBW7wQQQq+WMe2gw+cfC8NhqRht17OJ4kkCZLBSSysASScZQnBPj5YqDVueL+J5NQvJbyUBS5G1QchEUYRQfHAHf4nJ8a01Ar3srGSZxFFG8sh7lRWdj7lAJNeFdC+jhYxiyuZwB2zXBRjgbgipGyjPll2P/AOUFN6JxLfaVOezaS3cEb4pAwVvZJC3f08cZHgRXTXL3juPVLXt0ASVDtmjzko3gR5qw6g+wjvBqvvSUtI+xspcfdu0kQHp1TaCwPnhguPLcfOoHyS4ga21aFM/c7jMLgnp63WMj271UftHzoJL6RPFDPcxacrfco0WWQDxkfdtDfRTBH6Q+yqcqcc6nzrl51zgxD3Ygi6VB6BSlKDpzkHOraMirjcs0ofH5RbcM/sstUVzL1KO41a8mhIaNpcKR1DbVVWYHxBZSQfI1o7LVZoQ4imkiDjDiN3QOOvRgpG4dT0PnWKKDsjgps6bYEd3yS3+ySt1Wh4C/BWn/AKnbfZJW+oFKUoFKUoFKUoFKUoFKUoFKUoFKUoFYWtfe0/6KT+g1m1ha197T/opP6DQcU1cnJDltaXtvNeXcZmxKYkQsyqMIjMx2kEn7pjr0GKpurQ5Qc1YdMjltblHMUkgkVowGKMQqtuUkdCFXqDnp3daDQc1+EU07UnghG2B0WWIEliqtkFcnqcOjgZz0xUOqXc0OM11PUGuY1KxKixx7hhiq5JLDJAyzt8MVEaBW/wCEeN7rTZWltXxuGHRhujfHduXzGTgjBGT16mtBVu8hOCLa8a5ubmNZ+xKKiP1TLBizOnc3QADPTv8AHGAgfGPHV1qciSXTKRGCERF2om7G4gZJycDJJPcK8uB7gpqdi4OMXUHt6GRQf4E1ZfPjgG1tIYLy1iWAtKY3VMhWyrMpCdy42MOmO8VVnC339afrMP2i0Eh5yj+3L36Uf2MVQqprzljxrl6M59aM+ffDGcfDOKhVBk6bZGaaKEHBkkRAe/G5gucePfXSnF3KuwXSbiKK3jikihZ0lCjtd0alhvkxuYNtwfefIVzXpt80M0U6/OjkR1z5owYfxFXdxrz4tptPeC2SQ3FxCUfcMLBvG2Qbvx2wWAI6ePsoKIr9FflfooOxOAvwVp/6nbfZJW+rRcB/grT/ANTt/skre0ClKUClKUClKUClKUClKUClKUClKUCvO4TKMvmpH1ivSvw0HDxqZ8uOWUurPIQ4ggjwHkK7juIJVUTI3Hp16jA+AMQu0KyOp6EMwPwJq8vRv1yPsrqyJAl7QSqCerqVCttH5pQZ+kKCrOO+CJdLuvk0pEild0cgBAkXu7vAgjBGTj4io3Vv+kdq6PeW1spy0MTM+D3GUqQpHgdqA+5hVQUCppyv5iNpVyzMpktpQBMq43ernY6ZIG4bj0JwQT7CIXW14Z4Ynv7hbW2TfIQScnCoo72dvADI+JA7yKCY81eaw1VYoIoWigjcvl2BZ2xtXKjouAW8T3+yoTw++Lu2PlPEe/H46+PhUg415W3mlxpNP2bxO23dEzMFbBIVgyqRkBvDHSo5ov3zB+lj/rFBLOdcW3XLz29ifrhj/wBc1BqsXn3CF1qQj8aKEn37dvX4KK2nIXgu3vHuprqJZkiEaor5I3OWJOM9cBAOv5VBU1KsHnbwpDY6iq26dlFLCsm0fNVtzq4UeA9VTj844qvqBX6or8qwOXHK++vHivYittEkiuk0q7tzI2cxxYPaYYeOF6EZ76DpDhjTzBZWtuxy0VvDG2PNI1U9PeK+NS4ts7fPb3UERHg0qBunkucn4CuU+LOIr6WeWO7nuHZXIKS7o9vlmAHbGcY6AfXUeoOn9S586XFkLJJOR/hRNj3ZfaKiOqekr3i2svc00n80Uf8AVVHUoLE1TnzqkvzJI7ceUUS/zk3n6sVH7nmPqUgw19cYzn1ZWT+nHT2VG6n+n8jdUlUOYUhBGQJZEVvioyQfYcGgj0HHmoI25b65z7Z5W/gWIqYaD6QGoQ4WcR3aeO9ezkx7HTA+JU1HuJuVl/YRNPPCOwUgGRHR1GSFGQDuGSQMkeIqJUHTnDnPfT7nCzM1nIcdJRlM+yVemPawWrCtbtJEEkbrIjdzIwZT7mHQ1xDWx0XiG4tJBLbTPC4/IYgH6S9zD2EEUHaVKoThr0jZV2pfQCUeMkOEf3mM+qx9xWrY4a5hWN/gW9wjSH+7b1JB5/c2wT71yPbQSOlKUClKUClKUHHPHGhmz1G6tiDhJW2Z7yjHdGfirLWlimZWDKSrA5BBIIPmCO6uqOZXK6LVUDhhDdoMJJjIZck7JB4jJOD3jPj1BovWuTep27lfk5uFAJ3wHtFIHkOjZ9mM0EMnnZ2Z3Yu7ElmYklie8knqTXnWVf6XLA2yaKSFvyZEZD9TAGsWgVZ/o/63DBqMkcpCNPCUjZiANwYNtJPduC9PMgDxFVhSg6C9IriCIWcNiHDTtMshUHJVEVxlvLLMAM9+G8qonRvvmD9LH/UKxCa23COkNdX1tbJnMkyDI71UHLt8FDH4UE39IWPGrqfyraI/5pB/pWByo5lrpTziWNpYZgpIQjcrpnaQCQCCGIPXwFZ/Pm6W41fZCO0aG2VZNnrYKmSR847tqsM+WDnuqsaCTcw+Mzqd811s7NAqxxqTkqi5IyfMszH2Zx1xmozUl4P5e3mpNi3j+5g4aV8rEv7X4x/NUE+yr94G5M2lhiWQC7ueh3yKNqH/AIUfUD6RyfLFBz7dcC3cViNRli7KAuqLv9V23AkMqHrt6d/j4ZFbyXnPqCiKO2kW1giijjSNEjcYRQMszqSScf8A3vNpekZIRpcIB6G7QH24imI/iBXOkMLOwRFLMxAVVBJYnoAAOpNBbUHNqxv0EOs2KM2AvyiEesvkcdHTz9ViD+T4V53fJq3u0M+jX0dyveYpSA6+zdgEH2Oq++qz1XRZ7ZxHcQyQOVDBZFZCVOQCAe8ZBHwNeFpevE4kidopF7mRirD3MOooM/XeF7qyfZdQSQnOAWHqtjv2OMq3wJrVVZWh88blU+T30Ueo25GGEqqHx7WwVb9pSfbW2j4a0LVzmznbTLlv7mQDazH8lWbB6+CP+yKCn63NjxnfQqFivLiNR3Ks0gUfs5xU5vPR41BSAj28oIbJDsu3GMAhl7zk93kc46Vg/wCwbVf8KL/nJQQ7U+J7u4G24up51znbJLI65+iTitZVof7AbqOPtrm6tLWMY3F5Gwo9rFQufZn41h/9ndCts/KNRnvnH4tpDsU+ze+VYe5hQV3WfpegXFydtvBLOf8Ahoz495AwPjU4HMPTbbIstHiY+El25nbPnsOdp9zVhajzp1OUbUmW2jxgJbxogHuJBYfvUGXpXInUZBvmEVnGOpaaRc489qbsfEis+Tl3o9tgXWshnB6i3QPj2er2hB99VxqOtT3B3TzSznzkkd/q3E4rCoL54X5jrYyxQNqKalp0j9msjb0ubU4ypkRxueLw3dcezG03VXDorsngzUGn06znf58lvEze0lBk/E9aDc0pSgUpSgUpSg8ri1SRSkiq6HvVgGU+8HpUT1flHpdx1a0SNvOHMP8AlQhT8QamNKCltY9GyM5NrdunksyK4J+mu3H7pqE6vyH1OHOyOO5UeMUi5/dfac+wZrp+lBxrecGX0XWWzuEHm0MgH72MVKuHeNrbTLY/IIZJdSmjCvPOqBYc/OWCMFiwB88ZIBOQNtdQYr820HKPBvD+qyXiXdpBKZS5JlkQiI7siTtHcbWBDNkdScnxq4dE5IwGY3d+sMsrY+42yGC1TAA6IMFz0z1wOp6GrOpQeVtbJGixxqsaKMKqgKqjyCjoBXrSlBVHpHn+zLcf+bX7Kb/3qs+RUSHWoN4yQkpTqPnbD1x4+qW/n4VZnpHfgy3/AFtfspq56sb6SGRJonaORDuVlOCpHiDQXd6S0CbLGTA7TdMufErhDj68fXVFVtuIuK7q+dZLuZpmUbVztAUeOFUAAnAycZOBmtTQKV+iujtZ5H2C6bIEiK3SQbhMHkJaRF3ElC23DEEYx3HpjAoI7yM5mP2iaTctuQg/J3Odyt1bsmPipG7aT3EY7iMW3xjxVHp1nJeS9QvRUyAZHPzUU+3v8cAE+FcpcDyldTsGHeLu3+1TI+qrL9JLVmNxaWfUKkTTHr0YuxQdPMCJv3jQVpxTxjdahKZbmVn6kqgJEcYPgidw6dM958Sa0letpatLIkUalpHZUVR3szEBQPaSQKsni7kZPY2Bve3WZowpmjVCNgOASj5O8KT1yF6ZPhigrGlKUH6iEkADJPQAd5Psqc8TcnL6xtBeSCN0ABkWNiWhzj54IAIBOCVJx7utajl3cRJqtk8+BEJ0JJIAU59RmJ6AB9pPsBrpbmfqscGkXrSEAPA8SA49Z5FKIFHicnPTwUnwoORq6y5Qj+xLHJJ+5t39f7x8D3AdB7AK5Nrq3kxJnQ7L2CUfVNKKCbUpSgUpSgUpSgUpSgUpSgUpSgUpSgUpSgqn0jh/ZcH64n2U9c5V0h6RY/sqL9bj+zmrm+gVIOFuBLzUe0NrF2gjA3EsqDJ7lDMQCxwelR+ujvR2u4jpksSsO1W4ZpF8RvVRGfcQhAP5p8qDne7tHikeKRSkiMVZWGCrA4II881c0fP9DpTQSRSG/wCxMQYY7NiV29qXzlT+MVx39x65EX58pENZk7PG4xRGXH+Jj+ezs6rug3HB34Rsv1q3+1Sp96R34Ug/U0+2nqveFpCt9aMO8XMJHwkWrB9Iw/2pD+px/az/AF0EI4E1NLfU7OeX/dpOhYnoFGcFj9HO74V0nzX1yKDSLrtGGZomijHeXdxgbfPAO7PkK5Or6aQkAEkgdwz3e7yoPk0pSgV6NOxAUsSo7gScDw6D3V50oFdT8j5QdDtQDkq04PsPbSNj6mB+NcsV1ByGjI0WInxlmI/fI/mDQWHSlKBSlKBSlKBSlKBSlKBSlKBSlKBSlKCtPSCTOkZ8riIn6nH+oqleWXAw1W8a3eQxRpE0jMoBJAZFCjPQEl+/r3Gr5526ZJNo04jG4xlJWHjsQ5cj3DJ9wNUfyi4yi03UDNPnsZImidlBOzLIyttHVhlMdOuGPuoPPmXy4fSZo17TtoZQxjfbtOVxvVlyeo3Kc+OajOla3PbOZLeaSByMExuyEjyOD1FWJzu5g2+oPbw2jdpFCHZpNrrlnwNqhgDgBM5x1z7Kq6g9Li4aR2kdi7sSzMxLMxJySSepJPjXnSsubSZkhS4eKRYZCQkhRgjkZyFcjB7j3eRoPXh5wLy2J6ATxE+4Ouasb0jvwnB+pp9tPVZ6WwE8RPQCRCf3hVp+khH/AOPtW8DbEfVI5/6hQVFSlKBSlKBSszRrDt7mC3J2iWWOPPft3sFzj2ZrpnjnlxZNpdwkdtDE8UDPE6IqOGiQld0gGSDtwck5znv60HLVdS8jPwJb/Tm+1euWq6l5GxFdEtyc+s8xGfLtXHT2dKCfUpSgUpSgUpSgUpSgUpSgUpSgUpSgUpSg+JoQ6sjAMrAgg9QQRggjyxXLXNDllLps7SRqz2LnMcmCRHk/7uQ+DDwJ+cMeOQOqK+JoVdSjKGVgQQwBBB7wQehFBw/Suk+LuQdnc5ktT8il78KN0LH2x5yn7JAHkapTi3lve6cSZ4sxZwJo8vEfe2Mp7mANBHLbbvTf8zcN3uz1/hXYHFeiQzaZcWpRRF8nYKABtj2KTGVHcNpVSPdXHVTB+a+oGxOnGYGEp2ZbaO0MeNuwv5Y6Z78eNBFLb56fSH86uH0lMfKLLu3dlLnzxvXH+v8AGqdgbDKfIg/xq2/SRB+W2h/F+Ttjzz2jZ/6aCrNH043FxBbA7TLLHGD34LsFBx7M102eSumC1e2WD12TAmZmMobHR93cDnrgAA92MVzDpt+0E0VwmN8UiSLnu3IwZc/ECr1130ibdrRxbRTC6dMLvCBI2IwSWDEtt7x069O6goORCCVPeDg+8d9fNKUH3FKVYOpIZSCCOhBHUEfGrP4n593F3ZNaLAlu8ilJZFctuQgh1RCvqZzjOW6Zx5ira3+gcCX16V+T20jq394VKx/GVsL/ABzQarTNNkuJo7eJS8sjhVA8STge4eZ8BmuyeH9JFrawWqnIhiSPPdu2qAW+JBPxqKctOVcWlp2jlZrxh60mOiAjqkWe4ZzluhPsHSp3QKUpQKUpQKUpQKUpQKUpQKUpQKUpQKUpQKUpQK+XQEEEZBGCD1BHiCK+qUFacZ8i7O7zLbYsp/zFBib6UQxtPtXHuNUrxXysv9Py0sPaQj+9hzInvbpuT9oCutaUHI/L/Q4Jbhbm7nhgtLd1eUSSASShcsEiiHrPkqAcDuJx16V78e8USazqYMKkqSsNshwGIJ6Z64DM7E9/TIGelX/xDyj028O57cQyY+fB9yPfnJUDax9pU1GR6OViGBFxdDB/KhyPj2dBz5fafJC5jmjeJx3q6shHwIrxjjLEKoJYnAAGST4ADxrqo8preUKt7cXeoKvzFuLhtqHzAj2knHTJJqR6Nwva2gAtreKHpjKIoY/Sf5zfE0HMeicodTuSNtq0K/lT/cQP2W9Y/BTVhaD6NqjDXl0T+Zbrj/1HBz+6Ku6lBFdA5X6dZkPFaoZBjDyZlYEeILkhT9ECpVilKBSlKBSlKBSlKBSlKBSlKBSlKBSlKBSlKBSlKBSlKBSlKBSlKBSlKBSlKBSlKBSlKBSlKBSlK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5" name="Picture 7" descr="http://media.cmgdigital.com/shared/img/photos/2013/11/18/02/ca/coin_fl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084" y="0"/>
            <a:ext cx="2928938" cy="30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3206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Opinions</a:t>
            </a:r>
            <a:endParaRPr lang="en-US" dirty="0"/>
          </a:p>
        </p:txBody>
      </p:sp>
      <p:sp>
        <p:nvSpPr>
          <p:cNvPr id="3" name="内容占位符 2"/>
          <p:cNvSpPr>
            <a:spLocks noGrp="1"/>
          </p:cNvSpPr>
          <p:nvPr>
            <p:ph idx="1"/>
          </p:nvPr>
        </p:nvSpPr>
        <p:spPr/>
        <p:txBody>
          <a:bodyPr>
            <a:normAutofit/>
          </a:bodyPr>
          <a:lstStyle/>
          <a:p>
            <a:r>
              <a:rPr lang="en-US" dirty="0" smtClean="0"/>
              <a:t>B: A gets 2/3 and B gets 1/3</a:t>
            </a:r>
          </a:p>
          <a:p>
            <a:pPr lvl="1"/>
            <a:r>
              <a:rPr lang="en-US" dirty="0" smtClean="0"/>
              <a:t>A needs one more “head”, P = 1/2</a:t>
            </a:r>
          </a:p>
          <a:p>
            <a:pPr lvl="1"/>
            <a:r>
              <a:rPr lang="en-US" dirty="0" smtClean="0"/>
              <a:t>B needs two more “tails”, P = 1/4</a:t>
            </a:r>
          </a:p>
          <a:p>
            <a:r>
              <a:rPr lang="en-US" dirty="0"/>
              <a:t>A: A gets 3/4 and B gets 1/4 </a:t>
            </a:r>
          </a:p>
          <a:p>
            <a:pPr lvl="1"/>
            <a:r>
              <a:rPr lang="en-US" dirty="0"/>
              <a:t>B wins only when B gets two “tails”</a:t>
            </a:r>
            <a:br>
              <a:rPr lang="en-US" dirty="0"/>
            </a:br>
            <a:r>
              <a:rPr lang="en-US" dirty="0"/>
              <a:t>P = 1/4</a:t>
            </a:r>
          </a:p>
          <a:p>
            <a:pPr lvl="1"/>
            <a:r>
              <a:rPr lang="en-US" dirty="0"/>
              <a:t>Otherwise, A wins P = </a:t>
            </a:r>
            <a:r>
              <a:rPr lang="en-US" dirty="0" smtClean="0"/>
              <a:t>3/4</a:t>
            </a:r>
          </a:p>
          <a:p>
            <a:r>
              <a:rPr lang="en-US" dirty="0">
                <a:solidFill>
                  <a:srgbClr val="FF0000"/>
                </a:solidFill>
              </a:rPr>
              <a:t>Who is correct</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720378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Conclusion</a:t>
            </a:r>
            <a:endParaRPr lang="en-US" dirty="0"/>
          </a:p>
        </p:txBody>
      </p:sp>
      <p:sp>
        <p:nvSpPr>
          <p:cNvPr id="3" name="内容占位符 2"/>
          <p:cNvSpPr>
            <a:spLocks noGrp="1"/>
          </p:cNvSpPr>
          <p:nvPr>
            <p:ph idx="1"/>
          </p:nvPr>
        </p:nvSpPr>
        <p:spPr/>
        <p:txBody>
          <a:bodyPr>
            <a:normAutofit/>
          </a:bodyPr>
          <a:lstStyle/>
          <a:p>
            <a:r>
              <a:rPr lang="en-US" dirty="0"/>
              <a:t>A: A gets 3/4 and B gets 1/4 </a:t>
            </a:r>
          </a:p>
        </p:txBody>
      </p:sp>
      <mc:AlternateContent xmlns:mc="http://schemas.openxmlformats.org/markup-compatibility/2006" xmlns:p14="http://schemas.microsoft.com/office/powerpoint/2010/main">
        <mc:Choice Requires="p14">
          <p:contentPart p14:bwMode="auto" r:id="rId2">
            <p14:nvContentPartPr>
              <p14:cNvPr id="4" name="墨迹 3"/>
              <p14:cNvContentPartPr/>
              <p14:nvPr/>
            </p14:nvContentPartPr>
            <p14:xfrm>
              <a:off x="2206080" y="2423160"/>
              <a:ext cx="6515280" cy="1669320"/>
            </p14:xfrm>
          </p:contentPart>
        </mc:Choice>
        <mc:Fallback xmlns="">
          <p:pic>
            <p:nvPicPr>
              <p:cNvPr id="4" name="墨迹 3"/>
              <p:cNvPicPr/>
              <p:nvPr/>
            </p:nvPicPr>
            <p:blipFill>
              <a:blip r:embed="rId3"/>
              <a:stretch>
                <a:fillRect/>
              </a:stretch>
            </p:blipFill>
            <p:spPr>
              <a:xfrm>
                <a:off x="2196720" y="2413800"/>
                <a:ext cx="6534000" cy="1688040"/>
              </a:xfrm>
              <a:prstGeom prst="rect">
                <a:avLst/>
              </a:prstGeom>
            </p:spPr>
          </p:pic>
        </mc:Fallback>
      </mc:AlternateContent>
    </p:spTree>
    <p:extLst>
      <p:ext uri="{BB962C8B-B14F-4D97-AF65-F5344CB8AC3E}">
        <p14:creationId xmlns:p14="http://schemas.microsoft.com/office/powerpoint/2010/main" val="42415248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solidFill>
                  <a:srgbClr val="92D050"/>
                </a:solidFill>
              </a:rPr>
              <a:t>Monty Hall problem</a:t>
            </a:r>
          </a:p>
        </p:txBody>
      </p:sp>
      <p:sp>
        <p:nvSpPr>
          <p:cNvPr id="3" name="内容占位符 2"/>
          <p:cNvSpPr>
            <a:spLocks noGrp="1"/>
          </p:cNvSpPr>
          <p:nvPr>
            <p:ph idx="1"/>
          </p:nvPr>
        </p:nvSpPr>
        <p:spPr/>
        <p:txBody>
          <a:bodyPr/>
          <a:lstStyle/>
          <a:p>
            <a:r>
              <a:rPr lang="en-US" dirty="0"/>
              <a:t>Suppose you're on a game show, and you're given the choice of three doors: Behind one door is a car; behind the others, goats. You pick a door, say No. 1, and the host, who knows what's behind the doors, opens another door, say No. 3, which has a goat. He then says to you, "Do you want to pick door No. 2?" Is it to your advantage to switch your choice?</a:t>
            </a:r>
          </a:p>
        </p:txBody>
      </p:sp>
      <p:pic>
        <p:nvPicPr>
          <p:cNvPr id="6146" name="Picture 2" descr="File:Monty open doo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95300"/>
            <a:ext cx="171450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49330" y="6093296"/>
            <a:ext cx="1944216" cy="461665"/>
          </a:xfrm>
          <a:prstGeom prst="rect">
            <a:avLst/>
          </a:prstGeom>
          <a:noFill/>
        </p:spPr>
        <p:txBody>
          <a:bodyPr wrap="square" rtlCol="0">
            <a:spAutoFit/>
          </a:bodyPr>
          <a:lstStyle/>
          <a:p>
            <a:r>
              <a:rPr lang="en-US" sz="2400" dirty="0" smtClean="0">
                <a:solidFill>
                  <a:srgbClr val="FF0000"/>
                </a:solidFill>
              </a:rPr>
              <a:t>Your guess?</a:t>
            </a:r>
            <a:endParaRPr lang="en-US" sz="2400" dirty="0">
              <a:solidFill>
                <a:srgbClr val="FF0000"/>
              </a:solidFill>
            </a:endParaRPr>
          </a:p>
        </p:txBody>
      </p:sp>
    </p:spTree>
    <p:extLst>
      <p:ext uri="{BB962C8B-B14F-4D97-AF65-F5344CB8AC3E}">
        <p14:creationId xmlns:p14="http://schemas.microsoft.com/office/powerpoint/2010/main" val="1115671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 education</a:t>
            </a:r>
            <a:endParaRPr lang="en-US" dirty="0"/>
          </a:p>
        </p:txBody>
      </p:sp>
      <p:sp>
        <p:nvSpPr>
          <p:cNvPr id="3" name="内容占位符 2"/>
          <p:cNvSpPr>
            <a:spLocks noGrp="1"/>
          </p:cNvSpPr>
          <p:nvPr>
            <p:ph idx="1"/>
          </p:nvPr>
        </p:nvSpPr>
        <p:spPr/>
        <p:txBody>
          <a:bodyPr/>
          <a:lstStyle/>
          <a:p>
            <a:r>
              <a:rPr lang="en-US" dirty="0" smtClean="0"/>
              <a:t>2006, B.S., Peking University</a:t>
            </a:r>
          </a:p>
          <a:p>
            <a:pPr lvl="1"/>
            <a:r>
              <a:rPr lang="en-US" dirty="0" smtClean="0"/>
              <a:t>Biological Sciences</a:t>
            </a:r>
          </a:p>
          <a:p>
            <a:r>
              <a:rPr lang="en-US" dirty="0" smtClean="0"/>
              <a:t>2012, Ph.D., University of Michigan</a:t>
            </a:r>
          </a:p>
          <a:p>
            <a:pPr lvl="1"/>
            <a:r>
              <a:rPr lang="en-US" dirty="0" smtClean="0"/>
              <a:t>Evolutionary genetics</a:t>
            </a:r>
          </a:p>
          <a:p>
            <a:endParaRPr lang="en-US" dirty="0"/>
          </a:p>
        </p:txBody>
      </p:sp>
    </p:spTree>
    <p:extLst>
      <p:ext uri="{BB962C8B-B14F-4D97-AF65-F5344CB8AC3E}">
        <p14:creationId xmlns:p14="http://schemas.microsoft.com/office/powerpoint/2010/main" val="35816558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Monty Hall problem</a:t>
            </a:r>
          </a:p>
        </p:txBody>
      </p:sp>
      <p:sp>
        <p:nvSpPr>
          <p:cNvPr id="3" name="内容占位符 2"/>
          <p:cNvSpPr>
            <a:spLocks noGrp="1"/>
          </p:cNvSpPr>
          <p:nvPr>
            <p:ph idx="1"/>
          </p:nvPr>
        </p:nvSpPr>
        <p:spPr/>
        <p:txBody>
          <a:bodyPr/>
          <a:lstStyle/>
          <a:p>
            <a:r>
              <a:rPr lang="en-US" dirty="0" smtClean="0"/>
              <a:t>If the car is not behind door 3, the probabilities of being behind door 1 and door 2 are equal</a:t>
            </a:r>
          </a:p>
          <a:p>
            <a:r>
              <a:rPr lang="en-US" dirty="0" smtClean="0"/>
              <a:t>P = ½ for both.</a:t>
            </a:r>
            <a:endParaRPr lang="en-US" dirty="0"/>
          </a:p>
        </p:txBody>
      </p:sp>
      <p:pic>
        <p:nvPicPr>
          <p:cNvPr id="4" name="Picture 2" descr="File:Monty open doo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95300"/>
            <a:ext cx="1714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3808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194" name="Picture 2" descr="Monty-CurlyPicksCa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811" y="1412776"/>
            <a:ext cx="15525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Pfe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475" y="1424580"/>
            <a:ext cx="7620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fe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475" y="3398713"/>
            <a:ext cx="7620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Monty-DoubleSwitchfromCar.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371" y="1412776"/>
            <a:ext cx="8382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onty-CurlyPicksGoatA.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811" y="3212977"/>
            <a:ext cx="15525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Pfe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475" y="2049116"/>
            <a:ext cx="7620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Monty-SwitchfromGoatA.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6546" y="3212976"/>
            <a:ext cx="18478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Monty-CurlyPicksGoatB.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6811" y="4974679"/>
            <a:ext cx="15525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Pfe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475" y="5160416"/>
            <a:ext cx="7620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Monty-SwitchfromGoatB.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6546" y="4974678"/>
            <a:ext cx="1847850" cy="1190625"/>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5"/>
          <p:cNvSpPr>
            <a:spLocks noGrp="1"/>
          </p:cNvSpPr>
          <p:nvPr>
            <p:ph type="title"/>
          </p:nvPr>
        </p:nvSpPr>
        <p:spPr/>
        <p:txBody>
          <a:bodyPr/>
          <a:lstStyle/>
          <a:p>
            <a:r>
              <a:rPr lang="en-US" dirty="0" smtClean="0"/>
              <a:t>Solution 1</a:t>
            </a:r>
            <a:endParaRPr lang="en-US" dirty="0"/>
          </a:p>
        </p:txBody>
      </p:sp>
      <p:sp>
        <p:nvSpPr>
          <p:cNvPr id="7" name="内容占位符 6"/>
          <p:cNvSpPr>
            <a:spLocks noGrp="1"/>
          </p:cNvSpPr>
          <p:nvPr>
            <p:ph idx="1"/>
          </p:nvPr>
        </p:nvSpPr>
        <p:spPr/>
        <p:txBody>
          <a:bodyPr/>
          <a:lstStyle/>
          <a:p>
            <a:r>
              <a:rPr lang="en-US" dirty="0" smtClean="0"/>
              <a:t>1/3</a:t>
            </a:r>
          </a:p>
          <a:p>
            <a:endParaRPr lang="en-US" dirty="0"/>
          </a:p>
          <a:p>
            <a:endParaRPr lang="en-US" dirty="0" smtClean="0"/>
          </a:p>
          <a:p>
            <a:r>
              <a:rPr lang="en-US" dirty="0" smtClean="0"/>
              <a:t>1/3</a:t>
            </a:r>
          </a:p>
          <a:p>
            <a:endParaRPr lang="en-US" dirty="0"/>
          </a:p>
          <a:p>
            <a:endParaRPr lang="en-US" dirty="0" smtClean="0"/>
          </a:p>
          <a:p>
            <a:r>
              <a:rPr lang="en-US" dirty="0" smtClean="0"/>
              <a:t>1/3</a:t>
            </a:r>
            <a:endParaRPr lang="en-US" dirty="0"/>
          </a:p>
        </p:txBody>
      </p:sp>
    </p:spTree>
    <p:extLst>
      <p:ext uri="{BB962C8B-B14F-4D97-AF65-F5344CB8AC3E}">
        <p14:creationId xmlns:p14="http://schemas.microsoft.com/office/powerpoint/2010/main" val="16935081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dirty="0" smtClean="0"/>
              <a:t>Solution 2</a:t>
            </a:r>
            <a:endParaRPr lang="en-US" dirty="0"/>
          </a:p>
        </p:txBody>
      </p:sp>
      <p:sp>
        <p:nvSpPr>
          <p:cNvPr id="7" name="内容占位符 6"/>
          <p:cNvSpPr>
            <a:spLocks noGrp="1"/>
          </p:cNvSpPr>
          <p:nvPr>
            <p:ph idx="1"/>
          </p:nvPr>
        </p:nvSpPr>
        <p:spPr/>
        <p:txBody>
          <a:bodyPr/>
          <a:lstStyle/>
          <a:p>
            <a:endParaRPr lang="en-US" dirty="0"/>
          </a:p>
        </p:txBody>
      </p:sp>
      <p:pic>
        <p:nvPicPr>
          <p:cNvPr id="9219" name="Picture 3" descr="File:Monty closed door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2569784"/>
            <a:ext cx="1932384" cy="175122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http://upload.wikimedia.org/wikipedia/commons/thumb/9/9e/Monty_open_door_chances.svg/197px-Monty_open_door_chanc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724" y="2237656"/>
            <a:ext cx="2379250" cy="241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2842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dirty="0" smtClean="0"/>
              <a:t>Solution 3</a:t>
            </a:r>
            <a:endParaRPr lang="en-US" dirty="0"/>
          </a:p>
        </p:txBody>
      </p:sp>
      <p:sp>
        <p:nvSpPr>
          <p:cNvPr id="7" name="内容占位符 6"/>
          <p:cNvSpPr>
            <a:spLocks noGrp="1"/>
          </p:cNvSpPr>
          <p:nvPr>
            <p:ph idx="1"/>
          </p:nvPr>
        </p:nvSpPr>
        <p:spPr/>
        <p:txBody>
          <a:bodyPr/>
          <a:lstStyle/>
          <a:p>
            <a:endParaRPr lang="en-US" dirty="0"/>
          </a:p>
        </p:txBody>
      </p:sp>
      <p:pic>
        <p:nvPicPr>
          <p:cNvPr id="9219" name="Picture 3" descr="File:Monty closed door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2569784"/>
            <a:ext cx="1932384" cy="175122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http://upload.wikimedia.org/wikipedia/commons/thumb/9/9e/Monty_open_door_chances.svg/197px-Monty_open_door_chanc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724" y="2237656"/>
            <a:ext cx="2379250" cy="241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2212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Consider 10000 doors …</a:t>
            </a:r>
            <a:endParaRPr lang="en-US" dirty="0"/>
          </a:p>
        </p:txBody>
      </p:sp>
      <p:sp>
        <p:nvSpPr>
          <p:cNvPr id="3" name="内容占位符 2"/>
          <p:cNvSpPr>
            <a:spLocks noGrp="1"/>
          </p:cNvSpPr>
          <p:nvPr>
            <p:ph idx="1"/>
          </p:nvPr>
        </p:nvSpPr>
        <p:spPr/>
        <p:txBody>
          <a:bodyPr/>
          <a:lstStyle/>
          <a:p>
            <a:r>
              <a:rPr lang="en-US" dirty="0" smtClean="0"/>
              <a:t>You chose door 1</a:t>
            </a:r>
          </a:p>
          <a:p>
            <a:r>
              <a:rPr lang="en-US" dirty="0" smtClean="0"/>
              <a:t>The host open 9998 doors for you, and none of them have cars behind</a:t>
            </a:r>
          </a:p>
          <a:p>
            <a:r>
              <a:rPr lang="en-US" dirty="0" smtClean="0"/>
              <a:t>Do you switch?</a:t>
            </a:r>
          </a:p>
        </p:txBody>
      </p:sp>
    </p:spTree>
    <p:extLst>
      <p:ext uri="{BB962C8B-B14F-4D97-AF65-F5344CB8AC3E}">
        <p14:creationId xmlns:p14="http://schemas.microsoft.com/office/powerpoint/2010/main" val="2969432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Monty Hall problem</a:t>
            </a:r>
          </a:p>
        </p:txBody>
      </p:sp>
      <p:sp>
        <p:nvSpPr>
          <p:cNvPr id="3" name="内容占位符 2"/>
          <p:cNvSpPr>
            <a:spLocks noGrp="1"/>
          </p:cNvSpPr>
          <p:nvPr>
            <p:ph idx="1"/>
          </p:nvPr>
        </p:nvSpPr>
        <p:spPr/>
        <p:txBody>
          <a:bodyPr/>
          <a:lstStyle/>
          <a:p>
            <a:r>
              <a:rPr lang="en-US" dirty="0" smtClean="0"/>
              <a:t>Switch it!</a:t>
            </a:r>
            <a:endParaRPr lang="en-US" dirty="0"/>
          </a:p>
        </p:txBody>
      </p:sp>
    </p:spTree>
    <p:extLst>
      <p:ext uri="{BB962C8B-B14F-4D97-AF65-F5344CB8AC3E}">
        <p14:creationId xmlns:p14="http://schemas.microsoft.com/office/powerpoint/2010/main" val="18210266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solidFill>
                  <a:srgbClr val="92D050"/>
                </a:solidFill>
              </a:rPr>
              <a:t>The probability of the same birthday in a class</a:t>
            </a:r>
            <a:endParaRPr lang="en-US" dirty="0">
              <a:solidFill>
                <a:srgbClr val="92D050"/>
              </a:solidFill>
            </a:endParaRPr>
          </a:p>
        </p:txBody>
      </p:sp>
      <p:sp>
        <p:nvSpPr>
          <p:cNvPr id="3" name="内容占位符 2"/>
          <p:cNvSpPr>
            <a:spLocks noGrp="1"/>
          </p:cNvSpPr>
          <p:nvPr>
            <p:ph idx="1"/>
          </p:nvPr>
        </p:nvSpPr>
        <p:spPr/>
        <p:txBody>
          <a:bodyPr/>
          <a:lstStyle/>
          <a:p>
            <a:r>
              <a:rPr lang="en-US" dirty="0" smtClean="0"/>
              <a:t>Consider a class with 50 people</a:t>
            </a:r>
          </a:p>
          <a:p>
            <a:r>
              <a:rPr lang="en-US" dirty="0" smtClean="0"/>
              <a:t>What is the probability that at least two students have the same birthday?</a:t>
            </a:r>
          </a:p>
          <a:p>
            <a:endParaRPr lang="en-US" dirty="0"/>
          </a:p>
        </p:txBody>
      </p:sp>
      <p:sp>
        <p:nvSpPr>
          <p:cNvPr id="4" name="TextBox 3"/>
          <p:cNvSpPr txBox="1"/>
          <p:nvPr/>
        </p:nvSpPr>
        <p:spPr>
          <a:xfrm>
            <a:off x="2915816" y="3645024"/>
            <a:ext cx="1944216" cy="461665"/>
          </a:xfrm>
          <a:prstGeom prst="rect">
            <a:avLst/>
          </a:prstGeom>
          <a:noFill/>
        </p:spPr>
        <p:txBody>
          <a:bodyPr wrap="square" rtlCol="0">
            <a:spAutoFit/>
          </a:bodyPr>
          <a:lstStyle/>
          <a:p>
            <a:r>
              <a:rPr lang="en-US" sz="2400" dirty="0" smtClean="0">
                <a:solidFill>
                  <a:srgbClr val="FF0000"/>
                </a:solidFill>
              </a:rPr>
              <a:t>Your guess?</a:t>
            </a:r>
            <a:endParaRPr lang="en-US" sz="2400" dirty="0">
              <a:solidFill>
                <a:srgbClr val="FF0000"/>
              </a:solidFill>
            </a:endParaRPr>
          </a:p>
        </p:txBody>
      </p:sp>
    </p:spTree>
    <p:extLst>
      <p:ext uri="{BB962C8B-B14F-4D97-AF65-F5344CB8AC3E}">
        <p14:creationId xmlns:p14="http://schemas.microsoft.com/office/powerpoint/2010/main" val="1210105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probability that all have different birthday</a:t>
            </a:r>
            <a:endParaRPr lang="en-US" dirty="0"/>
          </a:p>
        </p:txBody>
      </p:sp>
      <p:sp>
        <p:nvSpPr>
          <p:cNvPr id="3" name="内容占位符 2"/>
          <p:cNvSpPr>
            <a:spLocks noGrp="1"/>
          </p:cNvSpPr>
          <p:nvPr>
            <p:ph idx="1"/>
          </p:nvPr>
        </p:nvSpPr>
        <p:spPr/>
        <p:txBody>
          <a:bodyPr/>
          <a:lstStyle/>
          <a:p>
            <a:r>
              <a:rPr lang="en-US" dirty="0" smtClean="0"/>
              <a:t>The first person: 1</a:t>
            </a:r>
          </a:p>
          <a:p>
            <a:r>
              <a:rPr lang="en-US" dirty="0" smtClean="0"/>
              <a:t>The second person: 364/365</a:t>
            </a:r>
          </a:p>
          <a:p>
            <a:r>
              <a:rPr lang="en-US" dirty="0" smtClean="0"/>
              <a:t>The third person: 363/365</a:t>
            </a:r>
          </a:p>
          <a:p>
            <a:r>
              <a:rPr lang="en-US" dirty="0" smtClean="0"/>
              <a:t>…</a:t>
            </a:r>
          </a:p>
          <a:p>
            <a:r>
              <a:rPr lang="en-US" dirty="0" smtClean="0"/>
              <a:t>The 50</a:t>
            </a:r>
            <a:r>
              <a:rPr lang="en-US" baseline="30000" dirty="0" smtClean="0"/>
              <a:t>th</a:t>
            </a:r>
            <a:r>
              <a:rPr lang="en-US" dirty="0" smtClean="0"/>
              <a:t> person: 316/365</a:t>
            </a:r>
          </a:p>
          <a:p>
            <a:endParaRPr lang="en-US" dirty="0"/>
          </a:p>
          <a:p>
            <a:r>
              <a:rPr lang="en-US" dirty="0" smtClean="0"/>
              <a:t>P = 0.03</a:t>
            </a:r>
          </a:p>
          <a:p>
            <a:endParaRPr lang="en-US" dirty="0"/>
          </a:p>
        </p:txBody>
      </p:sp>
    </p:spTree>
    <p:extLst>
      <p:ext uri="{BB962C8B-B14F-4D97-AF65-F5344CB8AC3E}">
        <p14:creationId xmlns:p14="http://schemas.microsoft.com/office/powerpoint/2010/main" val="17890046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The answer</a:t>
            </a:r>
            <a:endParaRPr lang="en-US" dirty="0"/>
          </a:p>
        </p:txBody>
      </p:sp>
      <p:sp>
        <p:nvSpPr>
          <p:cNvPr id="3" name="内容占位符 2"/>
          <p:cNvSpPr>
            <a:spLocks noGrp="1"/>
          </p:cNvSpPr>
          <p:nvPr>
            <p:ph idx="1"/>
          </p:nvPr>
        </p:nvSpPr>
        <p:spPr/>
        <p:txBody>
          <a:bodyPr/>
          <a:lstStyle/>
          <a:p>
            <a:r>
              <a:rPr lang="en-US" dirty="0"/>
              <a:t>The probability that all have different </a:t>
            </a:r>
            <a:r>
              <a:rPr lang="en-US" dirty="0" smtClean="0"/>
              <a:t>birthdays</a:t>
            </a:r>
            <a:endParaRPr lang="en-US" dirty="0"/>
          </a:p>
          <a:p>
            <a:r>
              <a:rPr lang="en-US" dirty="0" smtClean="0"/>
              <a:t>P = 0.03</a:t>
            </a:r>
          </a:p>
          <a:p>
            <a:endParaRPr lang="en-US" dirty="0" smtClean="0"/>
          </a:p>
          <a:p>
            <a:r>
              <a:rPr lang="en-US" dirty="0" smtClean="0"/>
              <a:t>The probability that at least two students have the same birthday</a:t>
            </a:r>
          </a:p>
          <a:p>
            <a:r>
              <a:rPr lang="en-US" dirty="0" smtClean="0"/>
              <a:t>1 – P =0.97</a:t>
            </a:r>
            <a:endParaRPr lang="en-US" dirty="0"/>
          </a:p>
        </p:txBody>
      </p:sp>
    </p:spTree>
    <p:extLst>
      <p:ext uri="{BB962C8B-B14F-4D97-AF65-F5344CB8AC3E}">
        <p14:creationId xmlns:p14="http://schemas.microsoft.com/office/powerpoint/2010/main" val="19077769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92D050"/>
                </a:solidFill>
              </a:rPr>
              <a:t>The probability of </a:t>
            </a:r>
            <a:r>
              <a:rPr lang="en-US" dirty="0" err="1" smtClean="0">
                <a:solidFill>
                  <a:srgbClr val="92D050"/>
                </a:solidFill>
              </a:rPr>
              <a:t>selfing</a:t>
            </a:r>
            <a:endParaRPr lang="en-US" dirty="0">
              <a:solidFill>
                <a:srgbClr val="92D050"/>
              </a:solidFill>
            </a:endParaRPr>
          </a:p>
        </p:txBody>
      </p:sp>
      <p:sp>
        <p:nvSpPr>
          <p:cNvPr id="3" name="内容占位符 2"/>
          <p:cNvSpPr>
            <a:spLocks noGrp="1"/>
          </p:cNvSpPr>
          <p:nvPr>
            <p:ph idx="1"/>
          </p:nvPr>
        </p:nvSpPr>
        <p:spPr/>
        <p:txBody>
          <a:bodyPr>
            <a:normAutofit fontScale="92500" lnSpcReduction="10000"/>
          </a:bodyPr>
          <a:lstStyle/>
          <a:p>
            <a:r>
              <a:rPr lang="en-US" dirty="0" smtClean="0"/>
              <a:t>A </a:t>
            </a:r>
            <a:r>
              <a:rPr lang="en-US" dirty="0"/>
              <a:t>rice is a </a:t>
            </a:r>
            <a:r>
              <a:rPr lang="en-US" dirty="0" err="1"/>
              <a:t>monoecious</a:t>
            </a:r>
            <a:r>
              <a:rPr lang="en-US" dirty="0"/>
              <a:t> </a:t>
            </a:r>
            <a:r>
              <a:rPr lang="en-US" dirty="0" smtClean="0"/>
              <a:t>plant</a:t>
            </a:r>
          </a:p>
          <a:p>
            <a:r>
              <a:rPr lang="en-US" dirty="0" smtClean="0"/>
              <a:t>Male flower and female flower have different timings.</a:t>
            </a:r>
          </a:p>
          <a:p>
            <a:r>
              <a:rPr lang="en-US" dirty="0" smtClean="0"/>
              <a:t>Male flowers blossoms for 5 days</a:t>
            </a:r>
          </a:p>
          <a:p>
            <a:r>
              <a:rPr lang="en-US" dirty="0" smtClean="0"/>
              <a:t>Female </a:t>
            </a:r>
            <a:r>
              <a:rPr lang="en-US" dirty="0"/>
              <a:t>flowers blossoms for </a:t>
            </a:r>
            <a:r>
              <a:rPr lang="en-US" dirty="0" smtClean="0"/>
              <a:t>3 </a:t>
            </a:r>
            <a:r>
              <a:rPr lang="en-US" dirty="0"/>
              <a:t>days</a:t>
            </a:r>
          </a:p>
          <a:p>
            <a:r>
              <a:rPr lang="en-US" dirty="0" smtClean="0"/>
              <a:t>It is estimated that male </a:t>
            </a:r>
            <a:r>
              <a:rPr lang="en-US" dirty="0"/>
              <a:t>flower </a:t>
            </a:r>
            <a:r>
              <a:rPr lang="en-US" dirty="0" smtClean="0"/>
              <a:t>may blossom during June 5 - 10, and female flower may blossom during June 1 – 15</a:t>
            </a:r>
          </a:p>
          <a:p>
            <a:r>
              <a:rPr lang="en-US" dirty="0" smtClean="0">
                <a:solidFill>
                  <a:srgbClr val="FF0000"/>
                </a:solidFill>
              </a:rPr>
              <a:t>The probability of </a:t>
            </a:r>
            <a:r>
              <a:rPr lang="en-US" dirty="0" err="1" smtClean="0">
                <a:solidFill>
                  <a:srgbClr val="FF0000"/>
                </a:solidFill>
              </a:rPr>
              <a:t>selfing</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202859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Statistics and me</a:t>
            </a:r>
            <a:endParaRPr lang="en-US" dirty="0"/>
          </a:p>
        </p:txBody>
      </p:sp>
      <p:sp>
        <p:nvSpPr>
          <p:cNvPr id="3" name="内容占位符 2"/>
          <p:cNvSpPr>
            <a:spLocks noGrp="1"/>
          </p:cNvSpPr>
          <p:nvPr>
            <p:ph idx="1"/>
          </p:nvPr>
        </p:nvSpPr>
        <p:spPr/>
        <p:txBody>
          <a:bodyPr/>
          <a:lstStyle/>
          <a:p>
            <a:r>
              <a:rPr lang="en-US" dirty="0" smtClean="0"/>
              <a:t>Top 1% statistics among biologists</a:t>
            </a:r>
          </a:p>
          <a:p>
            <a:r>
              <a:rPr lang="en-US" dirty="0" smtClean="0"/>
              <a:t>Top 1% biology among statisticians</a:t>
            </a:r>
          </a:p>
          <a:p>
            <a:endParaRPr lang="en-US" dirty="0" smtClean="0"/>
          </a:p>
          <a:p>
            <a:endParaRPr lang="en-US" dirty="0"/>
          </a:p>
          <a:p>
            <a:endParaRPr lang="en-US" dirty="0"/>
          </a:p>
        </p:txBody>
      </p:sp>
    </p:spTree>
    <p:extLst>
      <p:ext uri="{BB962C8B-B14F-4D97-AF65-F5344CB8AC3E}">
        <p14:creationId xmlns:p14="http://schemas.microsoft.com/office/powerpoint/2010/main" val="992295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probability of </a:t>
            </a:r>
            <a:r>
              <a:rPr lang="en-US" dirty="0" err="1" smtClean="0"/>
              <a:t>selfing</a:t>
            </a:r>
            <a:endParaRPr lang="en-US" dirty="0"/>
          </a:p>
        </p:txBody>
      </p:sp>
      <p:sp>
        <p:nvSpPr>
          <p:cNvPr id="3" name="内容占位符 2"/>
          <p:cNvSpPr>
            <a:spLocks noGrp="1"/>
          </p:cNvSpPr>
          <p:nvPr>
            <p:ph idx="1"/>
          </p:nvPr>
        </p:nvSpPr>
        <p:spPr/>
        <p:txBody>
          <a:bodyPr>
            <a:normAutofit/>
          </a:bodyPr>
          <a:lstStyle/>
          <a:p>
            <a:r>
              <a:rPr lang="en-US" sz="2400" dirty="0" smtClean="0"/>
              <a:t>Male 5d; Female 3d</a:t>
            </a:r>
            <a:endParaRPr lang="en-US" sz="2400" dirty="0"/>
          </a:p>
          <a:p>
            <a:r>
              <a:rPr lang="en-US" sz="2400" dirty="0" smtClean="0"/>
              <a:t>Male </a:t>
            </a:r>
            <a:r>
              <a:rPr lang="en-US" sz="2400" dirty="0"/>
              <a:t>flower </a:t>
            </a:r>
            <a:r>
              <a:rPr lang="en-US" sz="2400" dirty="0" smtClean="0"/>
              <a:t>may blossom during June 5 - 10</a:t>
            </a:r>
          </a:p>
          <a:p>
            <a:r>
              <a:rPr lang="en-US" sz="2400" dirty="0" smtClean="0"/>
              <a:t>Female flower may blossom during June 1 – 15</a:t>
            </a:r>
          </a:p>
        </p:txBody>
      </p:sp>
    </p:spTree>
    <p:extLst>
      <p:ext uri="{BB962C8B-B14F-4D97-AF65-F5344CB8AC3E}">
        <p14:creationId xmlns:p14="http://schemas.microsoft.com/office/powerpoint/2010/main" val="20308546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success of an experiment</a:t>
            </a:r>
            <a:endParaRPr lang="en-US" dirty="0"/>
          </a:p>
        </p:txBody>
      </p:sp>
      <p:sp>
        <p:nvSpPr>
          <p:cNvPr id="3" name="内容占位符 2"/>
          <p:cNvSpPr>
            <a:spLocks noGrp="1"/>
          </p:cNvSpPr>
          <p:nvPr>
            <p:ph idx="1"/>
          </p:nvPr>
        </p:nvSpPr>
        <p:spPr/>
        <p:txBody>
          <a:bodyPr/>
          <a:lstStyle/>
          <a:p>
            <a:r>
              <a:rPr lang="en-US" dirty="0" smtClean="0"/>
              <a:t>Two people A and B are doing an experiment in my lab</a:t>
            </a:r>
          </a:p>
          <a:p>
            <a:r>
              <a:rPr lang="en-US" dirty="0" smtClean="0"/>
              <a:t>According to the history records, the successful rate for A is 0.8, and that for B is 0.7</a:t>
            </a:r>
          </a:p>
          <a:p>
            <a:r>
              <a:rPr lang="en-US" dirty="0" smtClean="0"/>
              <a:t>Each of them does the experiment once</a:t>
            </a:r>
          </a:p>
          <a:p>
            <a:r>
              <a:rPr lang="en-US" dirty="0" smtClean="0">
                <a:solidFill>
                  <a:srgbClr val="FF0000"/>
                </a:solidFill>
              </a:rPr>
              <a:t>What is the probability of at least one success?</a:t>
            </a:r>
            <a:endParaRPr lang="en-US" dirty="0">
              <a:solidFill>
                <a:srgbClr val="FF0000"/>
              </a:solidFill>
            </a:endParaRPr>
          </a:p>
        </p:txBody>
      </p:sp>
    </p:spTree>
    <p:extLst>
      <p:ext uri="{BB962C8B-B14F-4D97-AF65-F5344CB8AC3E}">
        <p14:creationId xmlns:p14="http://schemas.microsoft.com/office/powerpoint/2010/main" val="33203023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success of an experiment</a:t>
            </a:r>
            <a:endParaRPr lang="en-US" dirty="0"/>
          </a:p>
        </p:txBody>
      </p:sp>
      <p:sp>
        <p:nvSpPr>
          <p:cNvPr id="3" name="内容占位符 2"/>
          <p:cNvSpPr>
            <a:spLocks noGrp="1"/>
          </p:cNvSpPr>
          <p:nvPr>
            <p:ph idx="1"/>
          </p:nvPr>
        </p:nvSpPr>
        <p:spPr/>
        <p:txBody>
          <a:bodyPr/>
          <a:lstStyle/>
          <a:p>
            <a:r>
              <a:rPr lang="en-US" dirty="0" smtClean="0"/>
              <a:t>Consider the probability both of them fail</a:t>
            </a:r>
          </a:p>
          <a:p>
            <a:r>
              <a:rPr lang="en-US" dirty="0" smtClean="0"/>
              <a:t>P = 1- 0.2 * 0.3 = 0.94</a:t>
            </a:r>
          </a:p>
          <a:p>
            <a:endParaRPr lang="en-US" dirty="0"/>
          </a:p>
          <a:p>
            <a:endParaRPr lang="en-US" dirty="0" smtClean="0"/>
          </a:p>
          <a:p>
            <a:r>
              <a:rPr lang="en-US" dirty="0" smtClean="0">
                <a:solidFill>
                  <a:srgbClr val="FF0000"/>
                </a:solidFill>
              </a:rPr>
              <a:t>Any problems here?</a:t>
            </a:r>
            <a:endParaRPr lang="en-US" dirty="0">
              <a:solidFill>
                <a:srgbClr val="FF0000"/>
              </a:solidFill>
            </a:endParaRPr>
          </a:p>
        </p:txBody>
      </p:sp>
    </p:spTree>
    <p:extLst>
      <p:ext uri="{BB962C8B-B14F-4D97-AF65-F5344CB8AC3E}">
        <p14:creationId xmlns:p14="http://schemas.microsoft.com/office/powerpoint/2010/main" val="2270588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success of an experiment</a:t>
            </a:r>
            <a:endParaRPr lang="en-US" dirty="0"/>
          </a:p>
        </p:txBody>
      </p:sp>
      <p:sp>
        <p:nvSpPr>
          <p:cNvPr id="3" name="内容占位符 2"/>
          <p:cNvSpPr>
            <a:spLocks noGrp="1"/>
          </p:cNvSpPr>
          <p:nvPr>
            <p:ph idx="1"/>
          </p:nvPr>
        </p:nvSpPr>
        <p:spPr/>
        <p:txBody>
          <a:bodyPr/>
          <a:lstStyle/>
          <a:p>
            <a:r>
              <a:rPr lang="en-US" dirty="0" smtClean="0"/>
              <a:t>Consider the probability both of them fail</a:t>
            </a:r>
          </a:p>
          <a:p>
            <a:r>
              <a:rPr lang="en-US" dirty="0" smtClean="0"/>
              <a:t>P = 1- 0.2 * 0.3 = 0.94</a:t>
            </a:r>
          </a:p>
          <a:p>
            <a:r>
              <a:rPr lang="en-US" dirty="0" smtClean="0">
                <a:solidFill>
                  <a:srgbClr val="FF0000"/>
                </a:solidFill>
              </a:rPr>
              <a:t>Any problems here?</a:t>
            </a:r>
          </a:p>
          <a:p>
            <a:r>
              <a:rPr lang="en-US" dirty="0" smtClean="0"/>
              <a:t>It depends on whether the two people are doing experiments independently!</a:t>
            </a:r>
          </a:p>
          <a:p>
            <a:pPr lvl="1"/>
            <a:r>
              <a:rPr lang="en-US" dirty="0" smtClean="0"/>
              <a:t>Do they use the same set of reagents?</a:t>
            </a:r>
          </a:p>
          <a:p>
            <a:pPr lvl="1"/>
            <a:r>
              <a:rPr lang="en-US" dirty="0" smtClean="0"/>
              <a:t>If true, then A’s failure increases the probability of B’s failure</a:t>
            </a:r>
          </a:p>
          <a:p>
            <a:endParaRPr lang="en-US" dirty="0" smtClean="0"/>
          </a:p>
          <a:p>
            <a:endParaRPr lang="en-US" dirty="0"/>
          </a:p>
        </p:txBody>
      </p:sp>
    </p:spTree>
    <p:extLst>
      <p:ext uri="{BB962C8B-B14F-4D97-AF65-F5344CB8AC3E}">
        <p14:creationId xmlns:p14="http://schemas.microsoft.com/office/powerpoint/2010/main" val="39717931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conditional probability</a:t>
            </a:r>
            <a:endParaRPr lang="en-US" dirty="0"/>
          </a:p>
        </p:txBody>
      </p:sp>
      <p:sp>
        <p:nvSpPr>
          <p:cNvPr id="3" name="内容占位符 2"/>
          <p:cNvSpPr>
            <a:spLocks noGrp="1"/>
          </p:cNvSpPr>
          <p:nvPr>
            <p:ph idx="1"/>
          </p:nvPr>
        </p:nvSpPr>
        <p:spPr/>
        <p:txBody>
          <a:bodyPr/>
          <a:lstStyle/>
          <a:p>
            <a:r>
              <a:rPr lang="en-US" dirty="0" smtClean="0"/>
              <a:t>P(A|B)</a:t>
            </a:r>
          </a:p>
          <a:p>
            <a:r>
              <a:rPr lang="en-US" dirty="0" smtClean="0"/>
              <a:t>The probability of A given B</a:t>
            </a:r>
          </a:p>
          <a:p>
            <a:r>
              <a:rPr lang="en-US" dirty="0" smtClean="0"/>
              <a:t>The probability of girl given the first child is a boy in the family</a:t>
            </a:r>
          </a:p>
          <a:p>
            <a:r>
              <a:rPr lang="en-US" dirty="0" smtClean="0"/>
              <a:t>P(the second child is a girl | the first child is a boy)</a:t>
            </a:r>
          </a:p>
          <a:p>
            <a:r>
              <a:rPr lang="en-US" dirty="0" smtClean="0"/>
              <a:t>If independent P (2</a:t>
            </a:r>
            <a:r>
              <a:rPr lang="en-US" baseline="30000" dirty="0" smtClean="0"/>
              <a:t>nd</a:t>
            </a:r>
            <a:r>
              <a:rPr lang="en-US" dirty="0" smtClean="0"/>
              <a:t> girl | 1</a:t>
            </a:r>
            <a:r>
              <a:rPr lang="en-US" baseline="30000" dirty="0" smtClean="0"/>
              <a:t>st</a:t>
            </a:r>
            <a:r>
              <a:rPr lang="en-US" dirty="0" smtClean="0"/>
              <a:t> boy) = P (girl)</a:t>
            </a:r>
            <a:endParaRPr lang="en-US" dirty="0"/>
          </a:p>
        </p:txBody>
      </p:sp>
    </p:spTree>
    <p:extLst>
      <p:ext uri="{BB962C8B-B14F-4D97-AF65-F5344CB8AC3E}">
        <p14:creationId xmlns:p14="http://schemas.microsoft.com/office/powerpoint/2010/main" val="15638601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solidFill>
                  <a:srgbClr val="92D050"/>
                </a:solidFill>
              </a:rPr>
              <a:t>Autosomal </a:t>
            </a:r>
            <a:r>
              <a:rPr lang="en-US" dirty="0" smtClean="0">
                <a:solidFill>
                  <a:srgbClr val="92D050"/>
                </a:solidFill>
              </a:rPr>
              <a:t>single-locus disease</a:t>
            </a:r>
            <a:endParaRPr lang="en-US" dirty="0">
              <a:solidFill>
                <a:srgbClr val="92D050"/>
              </a:solidFill>
            </a:endParaRPr>
          </a:p>
        </p:txBody>
      </p:sp>
      <p:sp>
        <p:nvSpPr>
          <p:cNvPr id="4" name="矩形 3"/>
          <p:cNvSpPr>
            <a:spLocks noChangeAspect="1"/>
          </p:cNvSpPr>
          <p:nvPr/>
        </p:nvSpPr>
        <p:spPr>
          <a:xfrm>
            <a:off x="2794007" y="1772816"/>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椭圆 4"/>
          <p:cNvSpPr>
            <a:spLocks noChangeAspect="1"/>
          </p:cNvSpPr>
          <p:nvPr/>
        </p:nvSpPr>
        <p:spPr>
          <a:xfrm>
            <a:off x="4014775" y="1772816"/>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 name="直接连接符 6"/>
          <p:cNvCxnSpPr>
            <a:cxnSpLocks noChangeAspect="1"/>
            <a:stCxn id="4" idx="3"/>
            <a:endCxn id="5" idx="2"/>
          </p:cNvCxnSpPr>
          <p:nvPr/>
        </p:nvCxnSpPr>
        <p:spPr>
          <a:xfrm>
            <a:off x="3370071" y="2060848"/>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9" name="直接连接符 8"/>
          <p:cNvCxnSpPr>
            <a:cxnSpLocks noChangeAspect="1"/>
          </p:cNvCxnSpPr>
          <p:nvPr/>
        </p:nvCxnSpPr>
        <p:spPr>
          <a:xfrm>
            <a:off x="3692423" y="2060848"/>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1" name="直接连接符 10"/>
          <p:cNvCxnSpPr>
            <a:cxnSpLocks noChangeAspect="1"/>
          </p:cNvCxnSpPr>
          <p:nvPr/>
        </p:nvCxnSpPr>
        <p:spPr>
          <a:xfrm>
            <a:off x="3077250" y="2933196"/>
            <a:ext cx="1243473" cy="1"/>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p:cNvCxnSpPr>
            <a:cxnSpLocks noChangeAspect="1"/>
          </p:cNvCxnSpPr>
          <p:nvPr/>
        </p:nvCxnSpPr>
        <p:spPr>
          <a:xfrm>
            <a:off x="4320723" y="2933196"/>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6" name="直接连接符 15"/>
          <p:cNvCxnSpPr>
            <a:cxnSpLocks noChangeAspect="1"/>
          </p:cNvCxnSpPr>
          <p:nvPr/>
        </p:nvCxnSpPr>
        <p:spPr>
          <a:xfrm>
            <a:off x="3077250" y="2933194"/>
            <a:ext cx="0" cy="872346"/>
          </a:xfrm>
          <a:prstGeom prst="line">
            <a:avLst/>
          </a:prstGeom>
        </p:spPr>
        <p:style>
          <a:lnRef idx="2">
            <a:schemeClr val="dk1"/>
          </a:lnRef>
          <a:fillRef idx="0">
            <a:schemeClr val="dk1"/>
          </a:fillRef>
          <a:effectRef idx="1">
            <a:schemeClr val="dk1"/>
          </a:effectRef>
          <a:fontRef idx="minor">
            <a:schemeClr val="tx1"/>
          </a:fontRef>
        </p:style>
      </p:cxnSp>
      <p:sp>
        <p:nvSpPr>
          <p:cNvPr id="28" name="矩形 27"/>
          <p:cNvSpPr>
            <a:spLocks noChangeAspect="1"/>
          </p:cNvSpPr>
          <p:nvPr/>
        </p:nvSpPr>
        <p:spPr>
          <a:xfrm>
            <a:off x="2789218" y="3805538"/>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椭圆 28"/>
          <p:cNvSpPr>
            <a:spLocks noChangeAspect="1"/>
          </p:cNvSpPr>
          <p:nvPr/>
        </p:nvSpPr>
        <p:spPr>
          <a:xfrm>
            <a:off x="4020473" y="380553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矩形 45"/>
          <p:cNvSpPr>
            <a:spLocks noChangeAspect="1"/>
          </p:cNvSpPr>
          <p:nvPr/>
        </p:nvSpPr>
        <p:spPr>
          <a:xfrm>
            <a:off x="5940152" y="5049998"/>
            <a:ext cx="5760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椭圆 46"/>
          <p:cNvSpPr>
            <a:spLocks noChangeAspect="1"/>
          </p:cNvSpPr>
          <p:nvPr/>
        </p:nvSpPr>
        <p:spPr>
          <a:xfrm>
            <a:off x="6667401" y="5049385"/>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矩形 47"/>
          <p:cNvSpPr>
            <a:spLocks noChangeAspect="1"/>
          </p:cNvSpPr>
          <p:nvPr/>
        </p:nvSpPr>
        <p:spPr>
          <a:xfrm>
            <a:off x="5940152" y="5877272"/>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椭圆 48"/>
          <p:cNvSpPr>
            <a:spLocks noChangeAspect="1"/>
          </p:cNvSpPr>
          <p:nvPr/>
        </p:nvSpPr>
        <p:spPr>
          <a:xfrm>
            <a:off x="6660232" y="5877272"/>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TextBox 49"/>
          <p:cNvSpPr txBox="1"/>
          <p:nvPr/>
        </p:nvSpPr>
        <p:spPr>
          <a:xfrm>
            <a:off x="7452320" y="5084787"/>
            <a:ext cx="1512168" cy="461665"/>
          </a:xfrm>
          <a:prstGeom prst="rect">
            <a:avLst/>
          </a:prstGeom>
          <a:noFill/>
        </p:spPr>
        <p:txBody>
          <a:bodyPr wrap="square" rtlCol="0">
            <a:spAutoFit/>
          </a:bodyPr>
          <a:lstStyle/>
          <a:p>
            <a:pPr algn="ctr"/>
            <a:r>
              <a:rPr lang="en-US" sz="2400" dirty="0" smtClean="0"/>
              <a:t>Patients</a:t>
            </a:r>
            <a:endParaRPr lang="en-US" sz="2400" dirty="0"/>
          </a:p>
        </p:txBody>
      </p:sp>
      <p:sp>
        <p:nvSpPr>
          <p:cNvPr id="51" name="TextBox 50"/>
          <p:cNvSpPr txBox="1"/>
          <p:nvPr/>
        </p:nvSpPr>
        <p:spPr>
          <a:xfrm>
            <a:off x="7308304" y="5733256"/>
            <a:ext cx="1656184" cy="830997"/>
          </a:xfrm>
          <a:prstGeom prst="rect">
            <a:avLst/>
          </a:prstGeom>
          <a:noFill/>
        </p:spPr>
        <p:txBody>
          <a:bodyPr wrap="square" rtlCol="0">
            <a:spAutoFit/>
          </a:bodyPr>
          <a:lstStyle/>
          <a:p>
            <a:pPr algn="ctr"/>
            <a:r>
              <a:rPr lang="en-US" sz="2400" dirty="0" smtClean="0"/>
              <a:t>Normal individuals</a:t>
            </a:r>
            <a:endParaRPr lang="en-US" sz="2400" dirty="0"/>
          </a:p>
        </p:txBody>
      </p:sp>
      <p:cxnSp>
        <p:nvCxnSpPr>
          <p:cNvPr id="58" name="直接连接符 57"/>
          <p:cNvCxnSpPr>
            <a:cxnSpLocks noChangeAspect="1"/>
          </p:cNvCxnSpPr>
          <p:nvPr/>
        </p:nvCxnSpPr>
        <p:spPr>
          <a:xfrm>
            <a:off x="2144514" y="4093570"/>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59" name="直接连接符 58"/>
          <p:cNvCxnSpPr>
            <a:cxnSpLocks noChangeAspect="1"/>
          </p:cNvCxnSpPr>
          <p:nvPr/>
        </p:nvCxnSpPr>
        <p:spPr>
          <a:xfrm>
            <a:off x="2442178" y="4093570"/>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60" name="直接连接符 59"/>
          <p:cNvCxnSpPr>
            <a:cxnSpLocks noChangeAspect="1"/>
          </p:cNvCxnSpPr>
          <p:nvPr/>
        </p:nvCxnSpPr>
        <p:spPr>
          <a:xfrm>
            <a:off x="2073927" y="4988378"/>
            <a:ext cx="0" cy="872346"/>
          </a:xfrm>
          <a:prstGeom prst="line">
            <a:avLst/>
          </a:prstGeom>
        </p:spPr>
        <p:style>
          <a:lnRef idx="2">
            <a:schemeClr val="dk1"/>
          </a:lnRef>
          <a:fillRef idx="0">
            <a:schemeClr val="dk1"/>
          </a:fillRef>
          <a:effectRef idx="1">
            <a:schemeClr val="dk1"/>
          </a:effectRef>
          <a:fontRef idx="minor">
            <a:schemeClr val="tx1"/>
          </a:fontRef>
        </p:style>
      </p:cxnSp>
      <p:sp>
        <p:nvSpPr>
          <p:cNvPr id="62" name="矩形 61"/>
          <p:cNvSpPr>
            <a:spLocks noChangeAspect="1"/>
          </p:cNvSpPr>
          <p:nvPr/>
        </p:nvSpPr>
        <p:spPr>
          <a:xfrm>
            <a:off x="1778607" y="5860722"/>
            <a:ext cx="57606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4" name="直接连接符 63"/>
          <p:cNvCxnSpPr>
            <a:cxnSpLocks noChangeAspect="1"/>
          </p:cNvCxnSpPr>
          <p:nvPr/>
        </p:nvCxnSpPr>
        <p:spPr>
          <a:xfrm>
            <a:off x="2073927" y="4988378"/>
            <a:ext cx="720080" cy="0"/>
          </a:xfrm>
          <a:prstGeom prst="line">
            <a:avLst/>
          </a:prstGeom>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893907" y="5920543"/>
            <a:ext cx="360040" cy="461665"/>
          </a:xfrm>
          <a:prstGeom prst="rect">
            <a:avLst/>
          </a:prstGeom>
          <a:noFill/>
        </p:spPr>
        <p:txBody>
          <a:bodyPr wrap="square" rtlCol="0">
            <a:spAutoFit/>
          </a:bodyPr>
          <a:lstStyle/>
          <a:p>
            <a:r>
              <a:rPr lang="en-US" sz="2400" b="1" dirty="0" smtClean="0"/>
              <a:t>?</a:t>
            </a:r>
            <a:endParaRPr lang="en-US" sz="2400" b="1" dirty="0"/>
          </a:p>
        </p:txBody>
      </p:sp>
      <p:sp>
        <p:nvSpPr>
          <p:cNvPr id="26" name="椭圆 25"/>
          <p:cNvSpPr>
            <a:spLocks noChangeAspect="1"/>
          </p:cNvSpPr>
          <p:nvPr/>
        </p:nvSpPr>
        <p:spPr>
          <a:xfrm>
            <a:off x="1568450" y="380553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3" name="墨迹 2"/>
              <p14:cNvContentPartPr/>
              <p14:nvPr/>
            </p14:nvContentPartPr>
            <p14:xfrm>
              <a:off x="1222920" y="1463040"/>
              <a:ext cx="7304040" cy="4835160"/>
            </p14:xfrm>
          </p:contentPart>
        </mc:Choice>
        <mc:Fallback xmlns="">
          <p:pic>
            <p:nvPicPr>
              <p:cNvPr id="3" name="墨迹 2"/>
              <p:cNvPicPr/>
              <p:nvPr/>
            </p:nvPicPr>
            <p:blipFill>
              <a:blip r:embed="rId3"/>
              <a:stretch>
                <a:fillRect/>
              </a:stretch>
            </p:blipFill>
            <p:spPr>
              <a:xfrm>
                <a:off x="1213560" y="1453680"/>
                <a:ext cx="7322760" cy="4853880"/>
              </a:xfrm>
              <a:prstGeom prst="rect">
                <a:avLst/>
              </a:prstGeom>
            </p:spPr>
          </p:pic>
        </mc:Fallback>
      </mc:AlternateContent>
    </p:spTree>
    <p:extLst>
      <p:ext uri="{BB962C8B-B14F-4D97-AF65-F5344CB8AC3E}">
        <p14:creationId xmlns:p14="http://schemas.microsoft.com/office/powerpoint/2010/main" val="15303410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Autosomal </a:t>
            </a:r>
            <a:r>
              <a:rPr lang="en-US" dirty="0" smtClean="0"/>
              <a:t>single-locus disease</a:t>
            </a:r>
            <a:endParaRPr lang="en-US" dirty="0"/>
          </a:p>
        </p:txBody>
      </p:sp>
      <p:sp>
        <p:nvSpPr>
          <p:cNvPr id="4" name="矩形 3"/>
          <p:cNvSpPr>
            <a:spLocks noChangeAspect="1"/>
          </p:cNvSpPr>
          <p:nvPr/>
        </p:nvSpPr>
        <p:spPr>
          <a:xfrm>
            <a:off x="2794007" y="1772816"/>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椭圆 4"/>
          <p:cNvSpPr>
            <a:spLocks noChangeAspect="1"/>
          </p:cNvSpPr>
          <p:nvPr/>
        </p:nvSpPr>
        <p:spPr>
          <a:xfrm>
            <a:off x="4014775" y="1772816"/>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 name="直接连接符 6"/>
          <p:cNvCxnSpPr>
            <a:cxnSpLocks noChangeAspect="1"/>
            <a:stCxn id="4" idx="3"/>
            <a:endCxn id="5" idx="2"/>
          </p:cNvCxnSpPr>
          <p:nvPr/>
        </p:nvCxnSpPr>
        <p:spPr>
          <a:xfrm>
            <a:off x="3370071" y="2060848"/>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9" name="直接连接符 8"/>
          <p:cNvCxnSpPr>
            <a:cxnSpLocks noChangeAspect="1"/>
          </p:cNvCxnSpPr>
          <p:nvPr/>
        </p:nvCxnSpPr>
        <p:spPr>
          <a:xfrm>
            <a:off x="3692423" y="2060848"/>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1" name="直接连接符 10"/>
          <p:cNvCxnSpPr>
            <a:cxnSpLocks noChangeAspect="1"/>
          </p:cNvCxnSpPr>
          <p:nvPr/>
        </p:nvCxnSpPr>
        <p:spPr>
          <a:xfrm>
            <a:off x="3077250" y="2933196"/>
            <a:ext cx="1243473" cy="1"/>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p:cNvCxnSpPr>
            <a:cxnSpLocks noChangeAspect="1"/>
          </p:cNvCxnSpPr>
          <p:nvPr/>
        </p:nvCxnSpPr>
        <p:spPr>
          <a:xfrm>
            <a:off x="4320723" y="2933196"/>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6" name="直接连接符 15"/>
          <p:cNvCxnSpPr>
            <a:cxnSpLocks noChangeAspect="1"/>
          </p:cNvCxnSpPr>
          <p:nvPr/>
        </p:nvCxnSpPr>
        <p:spPr>
          <a:xfrm>
            <a:off x="3077250" y="2933194"/>
            <a:ext cx="0" cy="872346"/>
          </a:xfrm>
          <a:prstGeom prst="line">
            <a:avLst/>
          </a:prstGeom>
        </p:spPr>
        <p:style>
          <a:lnRef idx="2">
            <a:schemeClr val="dk1"/>
          </a:lnRef>
          <a:fillRef idx="0">
            <a:schemeClr val="dk1"/>
          </a:fillRef>
          <a:effectRef idx="1">
            <a:schemeClr val="dk1"/>
          </a:effectRef>
          <a:fontRef idx="minor">
            <a:schemeClr val="tx1"/>
          </a:fontRef>
        </p:style>
      </p:cxnSp>
      <p:sp>
        <p:nvSpPr>
          <p:cNvPr id="28" name="矩形 27"/>
          <p:cNvSpPr>
            <a:spLocks noChangeAspect="1"/>
          </p:cNvSpPr>
          <p:nvPr/>
        </p:nvSpPr>
        <p:spPr>
          <a:xfrm>
            <a:off x="2789218" y="3805538"/>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椭圆 28"/>
          <p:cNvSpPr>
            <a:spLocks noChangeAspect="1"/>
          </p:cNvSpPr>
          <p:nvPr/>
        </p:nvSpPr>
        <p:spPr>
          <a:xfrm>
            <a:off x="4020473" y="380553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矩形 45"/>
          <p:cNvSpPr>
            <a:spLocks noChangeAspect="1"/>
          </p:cNvSpPr>
          <p:nvPr/>
        </p:nvSpPr>
        <p:spPr>
          <a:xfrm>
            <a:off x="5940152" y="5049998"/>
            <a:ext cx="5760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椭圆 46"/>
          <p:cNvSpPr>
            <a:spLocks noChangeAspect="1"/>
          </p:cNvSpPr>
          <p:nvPr/>
        </p:nvSpPr>
        <p:spPr>
          <a:xfrm>
            <a:off x="6667401" y="5049385"/>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矩形 47"/>
          <p:cNvSpPr>
            <a:spLocks noChangeAspect="1"/>
          </p:cNvSpPr>
          <p:nvPr/>
        </p:nvSpPr>
        <p:spPr>
          <a:xfrm>
            <a:off x="5940152" y="5877272"/>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椭圆 48"/>
          <p:cNvSpPr>
            <a:spLocks noChangeAspect="1"/>
          </p:cNvSpPr>
          <p:nvPr/>
        </p:nvSpPr>
        <p:spPr>
          <a:xfrm>
            <a:off x="6660232" y="5877272"/>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TextBox 49"/>
          <p:cNvSpPr txBox="1"/>
          <p:nvPr/>
        </p:nvSpPr>
        <p:spPr>
          <a:xfrm>
            <a:off x="7452320" y="5084787"/>
            <a:ext cx="1512168" cy="461665"/>
          </a:xfrm>
          <a:prstGeom prst="rect">
            <a:avLst/>
          </a:prstGeom>
          <a:noFill/>
        </p:spPr>
        <p:txBody>
          <a:bodyPr wrap="square" rtlCol="0">
            <a:spAutoFit/>
          </a:bodyPr>
          <a:lstStyle/>
          <a:p>
            <a:pPr algn="ctr"/>
            <a:r>
              <a:rPr lang="en-US" sz="2400" dirty="0" smtClean="0"/>
              <a:t>Patients</a:t>
            </a:r>
            <a:endParaRPr lang="en-US" sz="2400" dirty="0"/>
          </a:p>
        </p:txBody>
      </p:sp>
      <p:sp>
        <p:nvSpPr>
          <p:cNvPr id="51" name="TextBox 50"/>
          <p:cNvSpPr txBox="1"/>
          <p:nvPr/>
        </p:nvSpPr>
        <p:spPr>
          <a:xfrm>
            <a:off x="7243465" y="5733256"/>
            <a:ext cx="1721023" cy="830997"/>
          </a:xfrm>
          <a:prstGeom prst="rect">
            <a:avLst/>
          </a:prstGeom>
          <a:noFill/>
        </p:spPr>
        <p:txBody>
          <a:bodyPr wrap="square" rtlCol="0">
            <a:spAutoFit/>
          </a:bodyPr>
          <a:lstStyle/>
          <a:p>
            <a:pPr algn="ctr"/>
            <a:r>
              <a:rPr lang="en-US" sz="2400" dirty="0" smtClean="0"/>
              <a:t>Normal individuals</a:t>
            </a:r>
            <a:endParaRPr lang="en-US" sz="2400" dirty="0"/>
          </a:p>
        </p:txBody>
      </p:sp>
      <p:cxnSp>
        <p:nvCxnSpPr>
          <p:cNvPr id="58" name="直接连接符 57"/>
          <p:cNvCxnSpPr>
            <a:cxnSpLocks noChangeAspect="1"/>
          </p:cNvCxnSpPr>
          <p:nvPr/>
        </p:nvCxnSpPr>
        <p:spPr>
          <a:xfrm>
            <a:off x="2144514" y="4094803"/>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59" name="直接连接符 58"/>
          <p:cNvCxnSpPr>
            <a:cxnSpLocks noChangeAspect="1"/>
          </p:cNvCxnSpPr>
          <p:nvPr/>
        </p:nvCxnSpPr>
        <p:spPr>
          <a:xfrm>
            <a:off x="2440253" y="4093570"/>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60" name="直接连接符 59"/>
          <p:cNvCxnSpPr>
            <a:cxnSpLocks noChangeAspect="1"/>
          </p:cNvCxnSpPr>
          <p:nvPr/>
        </p:nvCxnSpPr>
        <p:spPr>
          <a:xfrm>
            <a:off x="2072002" y="4988378"/>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61" name="直接连接符 60"/>
          <p:cNvCxnSpPr>
            <a:cxnSpLocks noChangeAspect="1"/>
          </p:cNvCxnSpPr>
          <p:nvPr/>
        </p:nvCxnSpPr>
        <p:spPr>
          <a:xfrm>
            <a:off x="2792082" y="4988378"/>
            <a:ext cx="0" cy="872346"/>
          </a:xfrm>
          <a:prstGeom prst="line">
            <a:avLst/>
          </a:prstGeom>
        </p:spPr>
        <p:style>
          <a:lnRef idx="2">
            <a:schemeClr val="dk1"/>
          </a:lnRef>
          <a:fillRef idx="0">
            <a:schemeClr val="dk1"/>
          </a:fillRef>
          <a:effectRef idx="1">
            <a:schemeClr val="dk1"/>
          </a:effectRef>
          <a:fontRef idx="minor">
            <a:schemeClr val="tx1"/>
          </a:fontRef>
        </p:style>
      </p:cxnSp>
      <p:sp>
        <p:nvSpPr>
          <p:cNvPr id="62" name="矩形 61"/>
          <p:cNvSpPr>
            <a:spLocks noChangeAspect="1"/>
          </p:cNvSpPr>
          <p:nvPr/>
        </p:nvSpPr>
        <p:spPr>
          <a:xfrm>
            <a:off x="1776682" y="5860722"/>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4" name="直接连接符 63"/>
          <p:cNvCxnSpPr>
            <a:cxnSpLocks noChangeAspect="1"/>
          </p:cNvCxnSpPr>
          <p:nvPr/>
        </p:nvCxnSpPr>
        <p:spPr>
          <a:xfrm>
            <a:off x="2072002" y="4988378"/>
            <a:ext cx="720080" cy="0"/>
          </a:xfrm>
          <a:prstGeom prst="line">
            <a:avLst/>
          </a:prstGeom>
        </p:spPr>
        <p:style>
          <a:lnRef idx="2">
            <a:schemeClr val="dk1"/>
          </a:lnRef>
          <a:fillRef idx="0">
            <a:schemeClr val="dk1"/>
          </a:fillRef>
          <a:effectRef idx="1">
            <a:schemeClr val="dk1"/>
          </a:effectRef>
          <a:fontRef idx="minor">
            <a:schemeClr val="tx1"/>
          </a:fontRef>
        </p:style>
      </p:cxnSp>
      <p:sp>
        <p:nvSpPr>
          <p:cNvPr id="44" name="矩形 43"/>
          <p:cNvSpPr>
            <a:spLocks noChangeAspect="1"/>
          </p:cNvSpPr>
          <p:nvPr/>
        </p:nvSpPr>
        <p:spPr>
          <a:xfrm>
            <a:off x="2505964" y="5860722"/>
            <a:ext cx="57606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TextBox 44"/>
          <p:cNvSpPr txBox="1"/>
          <p:nvPr/>
        </p:nvSpPr>
        <p:spPr>
          <a:xfrm>
            <a:off x="2612062" y="5920543"/>
            <a:ext cx="360040" cy="461665"/>
          </a:xfrm>
          <a:prstGeom prst="rect">
            <a:avLst/>
          </a:prstGeom>
          <a:noFill/>
        </p:spPr>
        <p:txBody>
          <a:bodyPr wrap="square" rtlCol="0">
            <a:spAutoFit/>
          </a:bodyPr>
          <a:lstStyle/>
          <a:p>
            <a:r>
              <a:rPr lang="en-US" sz="2400" b="1" dirty="0" smtClean="0"/>
              <a:t>?</a:t>
            </a:r>
            <a:endParaRPr lang="en-US" sz="2400" b="1" dirty="0"/>
          </a:p>
        </p:txBody>
      </p:sp>
      <p:sp>
        <p:nvSpPr>
          <p:cNvPr id="30" name="椭圆 29"/>
          <p:cNvSpPr>
            <a:spLocks noChangeAspect="1"/>
          </p:cNvSpPr>
          <p:nvPr/>
        </p:nvSpPr>
        <p:spPr>
          <a:xfrm>
            <a:off x="1547664" y="377450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3" name="墨迹 2"/>
              <p14:cNvContentPartPr/>
              <p14:nvPr/>
            </p14:nvContentPartPr>
            <p14:xfrm>
              <a:off x="1257120" y="1554480"/>
              <a:ext cx="3715200" cy="4321080"/>
            </p14:xfrm>
          </p:contentPart>
        </mc:Choice>
        <mc:Fallback xmlns="">
          <p:pic>
            <p:nvPicPr>
              <p:cNvPr id="3" name="墨迹 2"/>
              <p:cNvPicPr/>
              <p:nvPr/>
            </p:nvPicPr>
            <p:blipFill>
              <a:blip r:embed="rId3"/>
              <a:stretch>
                <a:fillRect/>
              </a:stretch>
            </p:blipFill>
            <p:spPr>
              <a:xfrm>
                <a:off x="1247760" y="1545120"/>
                <a:ext cx="3733920" cy="4339800"/>
              </a:xfrm>
              <a:prstGeom prst="rect">
                <a:avLst/>
              </a:prstGeom>
            </p:spPr>
          </p:pic>
        </mc:Fallback>
      </mc:AlternateContent>
    </p:spTree>
    <p:extLst>
      <p:ext uri="{BB962C8B-B14F-4D97-AF65-F5344CB8AC3E}">
        <p14:creationId xmlns:p14="http://schemas.microsoft.com/office/powerpoint/2010/main" val="15490613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Bayesian theorem</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b="0" i="1" smtClean="0">
                        <a:latin typeface="Cambria Math"/>
                      </a:rPr>
                      <m:t>𝑃</m:t>
                    </m:r>
                    <m:d>
                      <m:dPr>
                        <m:endChr m:val="|"/>
                        <m:ctrlPr>
                          <a:rPr lang="en-US" b="0" i="1" smtClean="0">
                            <a:latin typeface="Cambria Math"/>
                          </a:rPr>
                        </m:ctrlPr>
                      </m:dPr>
                      <m:e>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r>
                          <a:rPr lang="en-US" b="0" i="1" smtClean="0">
                            <a:latin typeface="Cambria Math"/>
                          </a:rPr>
                          <m:t> </m:t>
                        </m:r>
                      </m:e>
                    </m:d>
                    <m:r>
                      <a:rPr lang="en-US" b="0" i="1" smtClean="0">
                        <a:latin typeface="Cambria Math"/>
                      </a:rPr>
                      <m:t> </m:t>
                    </m:r>
                    <m:r>
                      <a:rPr lang="en-US" b="0" i="1" smtClean="0">
                        <a:latin typeface="Cambria Math"/>
                      </a:rPr>
                      <m:t>𝐵</m:t>
                    </m:r>
                    <m:r>
                      <a:rPr lang="en-US" b="0" i="1" smtClean="0">
                        <a:latin typeface="Cambria Math"/>
                      </a:rPr>
                      <m:t>)= </m:t>
                    </m:r>
                    <m:f>
                      <m:fPr>
                        <m:ctrlPr>
                          <a:rPr lang="en-US" b="0" i="1" smtClean="0">
                            <a:latin typeface="Cambria Math"/>
                          </a:rPr>
                        </m:ctrlPr>
                      </m:fPr>
                      <m:num>
                        <m:r>
                          <a:rPr lang="en-US" b="0" i="1" smtClean="0">
                            <a:latin typeface="Cambria Math"/>
                          </a:rPr>
                          <m:t>𝑃</m:t>
                        </m:r>
                        <m:d>
                          <m:dPr>
                            <m:ctrlPr>
                              <a:rPr lang="en-US" b="0" i="1" smtClean="0">
                                <a:latin typeface="Cambria Math"/>
                              </a:rPr>
                            </m:ctrlPr>
                          </m:dPr>
                          <m:e>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e>
                        </m:d>
                        <m:r>
                          <a:rPr lang="en-US" b="0" i="1" smtClean="0">
                            <a:latin typeface="Cambria Math"/>
                          </a:rPr>
                          <m:t>𝑃</m:t>
                        </m:r>
                        <m:d>
                          <m:dPr>
                            <m:endChr m:val="|"/>
                            <m:ctrlPr>
                              <a:rPr lang="en-US" i="1">
                                <a:latin typeface="Cambria Math"/>
                              </a:rPr>
                            </m:ctrlPr>
                          </m:dPr>
                          <m:e>
                            <m:r>
                              <a:rPr lang="en-US" i="1">
                                <a:latin typeface="Cambria Math"/>
                              </a:rPr>
                              <m:t>𝐵</m:t>
                            </m:r>
                            <m:r>
                              <a:rPr lang="en-US" i="1">
                                <a:latin typeface="Cambria Math"/>
                              </a:rPr>
                              <m:t> </m:t>
                            </m:r>
                          </m:e>
                        </m:d>
                        <m:r>
                          <a:rPr lang="en-US" i="1">
                            <a:latin typeface="Cambria Math"/>
                          </a:rPr>
                          <m:t> </m:t>
                        </m:r>
                        <m:sSub>
                          <m:sSubPr>
                            <m:ctrlPr>
                              <a:rPr lang="en-US" i="1">
                                <a:latin typeface="Cambria Math"/>
                              </a:rPr>
                            </m:ctrlPr>
                          </m:sSubPr>
                          <m:e>
                            <m:r>
                              <a:rPr lang="en-US" i="1">
                                <a:latin typeface="Cambria Math"/>
                              </a:rPr>
                              <m:t>𝐴</m:t>
                            </m:r>
                          </m:e>
                          <m:sub>
                            <m:r>
                              <a:rPr lang="en-US" i="1">
                                <a:latin typeface="Cambria Math"/>
                              </a:rPr>
                              <m:t>𝑖</m:t>
                            </m:r>
                          </m:sub>
                        </m:sSub>
                        <m:r>
                          <a:rPr lang="en-US" i="1">
                            <a:latin typeface="Cambria Math"/>
                          </a:rPr>
                          <m:t>)</m:t>
                        </m:r>
                      </m:num>
                      <m:den>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ea typeface="Cambria Math"/>
                              </a:rPr>
                              <m:t>∞</m:t>
                            </m:r>
                          </m:sup>
                          <m:e>
                            <m:r>
                              <a:rPr lang="en-US" i="1">
                                <a:latin typeface="Cambria Math"/>
                              </a:rPr>
                              <m:t>𝑃</m:t>
                            </m:r>
                            <m:d>
                              <m:dPr>
                                <m:ctrlPr>
                                  <a:rPr lang="en-US" i="1">
                                    <a:latin typeface="Cambria Math"/>
                                  </a:rPr>
                                </m:ctrlPr>
                              </m:dPr>
                              <m:e>
                                <m:sSub>
                                  <m:sSubPr>
                                    <m:ctrlPr>
                                      <a:rPr lang="en-US" i="1">
                                        <a:latin typeface="Cambria Math"/>
                                      </a:rPr>
                                    </m:ctrlPr>
                                  </m:sSubPr>
                                  <m:e>
                                    <m:r>
                                      <a:rPr lang="en-US" i="1">
                                        <a:latin typeface="Cambria Math"/>
                                      </a:rPr>
                                      <m:t>𝐴</m:t>
                                    </m:r>
                                  </m:e>
                                  <m:sub>
                                    <m:r>
                                      <a:rPr lang="en-US" i="1">
                                        <a:latin typeface="Cambria Math"/>
                                      </a:rPr>
                                      <m:t>𝑖</m:t>
                                    </m:r>
                                  </m:sub>
                                </m:sSub>
                              </m:e>
                            </m:d>
                            <m:r>
                              <a:rPr lang="en-US" i="1">
                                <a:latin typeface="Cambria Math"/>
                              </a:rPr>
                              <m:t>𝑃</m:t>
                            </m:r>
                            <m:d>
                              <m:dPr>
                                <m:endChr m:val="|"/>
                                <m:ctrlPr>
                                  <a:rPr lang="en-US" i="1">
                                    <a:latin typeface="Cambria Math"/>
                                  </a:rPr>
                                </m:ctrlPr>
                              </m:dPr>
                              <m:e>
                                <m:r>
                                  <a:rPr lang="en-US" i="1">
                                    <a:latin typeface="Cambria Math"/>
                                  </a:rPr>
                                  <m:t>𝐵</m:t>
                                </m:r>
                                <m:r>
                                  <a:rPr lang="en-US" i="1">
                                    <a:latin typeface="Cambria Math"/>
                                  </a:rPr>
                                  <m:t> </m:t>
                                </m:r>
                              </m:e>
                            </m:d>
                            <m:r>
                              <a:rPr lang="en-US" i="1">
                                <a:latin typeface="Cambria Math"/>
                              </a:rPr>
                              <m:t> </m:t>
                            </m:r>
                            <m:sSub>
                              <m:sSubPr>
                                <m:ctrlPr>
                                  <a:rPr lang="en-US" i="1">
                                    <a:latin typeface="Cambria Math"/>
                                  </a:rPr>
                                </m:ctrlPr>
                              </m:sSubPr>
                              <m:e>
                                <m:r>
                                  <a:rPr lang="en-US" i="1">
                                    <a:latin typeface="Cambria Math"/>
                                  </a:rPr>
                                  <m:t>𝐴</m:t>
                                </m:r>
                              </m:e>
                              <m:sub>
                                <m:r>
                                  <a:rPr lang="en-US" i="1">
                                    <a:latin typeface="Cambria Math"/>
                                  </a:rPr>
                                  <m:t>𝑖</m:t>
                                </m:r>
                              </m:sub>
                            </m:sSub>
                            <m:r>
                              <a:rPr lang="en-US" i="1">
                                <a:latin typeface="Cambria Math"/>
                              </a:rPr>
                              <m:t>)</m:t>
                            </m:r>
                          </m:e>
                        </m:nary>
                      </m:den>
                    </m:f>
                  </m:oMath>
                </a14:m>
                <a:endParaRPr lang="en-US" dirty="0" smtClean="0"/>
              </a:p>
              <a:p>
                <a:r>
                  <a:rPr lang="en-US" dirty="0" smtClean="0">
                    <a:solidFill>
                      <a:srgbClr val="FF0000"/>
                    </a:solidFill>
                  </a:rPr>
                  <a:t>Examples?</a:t>
                </a:r>
                <a:endParaRPr lang="en-US" dirty="0">
                  <a:solidFill>
                    <a:srgbClr val="FF0000"/>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33927453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92D050"/>
                </a:solidFill>
              </a:rPr>
              <a:t>Probability of infection</a:t>
            </a:r>
            <a:endParaRPr lang="en-US" dirty="0">
              <a:solidFill>
                <a:srgbClr val="92D050"/>
              </a:solidFill>
            </a:endParaRPr>
          </a:p>
        </p:txBody>
      </p:sp>
      <p:sp>
        <p:nvSpPr>
          <p:cNvPr id="3" name="内容占位符 2"/>
          <p:cNvSpPr>
            <a:spLocks noGrp="1"/>
          </p:cNvSpPr>
          <p:nvPr>
            <p:ph idx="1"/>
          </p:nvPr>
        </p:nvSpPr>
        <p:spPr/>
        <p:txBody>
          <a:bodyPr/>
          <a:lstStyle/>
          <a:p>
            <a:r>
              <a:rPr lang="en-US" dirty="0" smtClean="0"/>
              <a:t>A test can detect 95% of the people with infection (true positive)</a:t>
            </a:r>
          </a:p>
          <a:p>
            <a:r>
              <a:rPr lang="en-US" dirty="0" smtClean="0"/>
              <a:t>There is 1% probability of false positive</a:t>
            </a:r>
          </a:p>
          <a:p>
            <a:r>
              <a:rPr lang="en-US" dirty="0" smtClean="0"/>
              <a:t>The frequency of a infection is 0.5%</a:t>
            </a:r>
          </a:p>
          <a:p>
            <a:r>
              <a:rPr lang="en-US" dirty="0" smtClean="0"/>
              <a:t>What is the probability of infection, given a positive result in the test</a:t>
            </a:r>
          </a:p>
          <a:p>
            <a:endParaRPr lang="en-US" dirty="0"/>
          </a:p>
        </p:txBody>
      </p:sp>
    </p:spTree>
    <p:extLst>
      <p:ext uri="{BB962C8B-B14F-4D97-AF65-F5344CB8AC3E}">
        <p14:creationId xmlns:p14="http://schemas.microsoft.com/office/powerpoint/2010/main" val="30855322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Bayesian theorem</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b="0" i="1" smtClean="0">
                        <a:latin typeface="Cambria Math"/>
                      </a:rPr>
                      <m:t>𝑃</m:t>
                    </m:r>
                    <m:d>
                      <m:dPr>
                        <m:endChr m:val="|"/>
                        <m:ctrlPr>
                          <a:rPr lang="en-US" b="0" i="1" smtClean="0">
                            <a:latin typeface="Cambria Math"/>
                          </a:rPr>
                        </m:ctrlPr>
                      </m:dPr>
                      <m:e>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r>
                          <a:rPr lang="en-US" b="0" i="1" smtClean="0">
                            <a:latin typeface="Cambria Math"/>
                          </a:rPr>
                          <m:t> </m:t>
                        </m:r>
                      </m:e>
                    </m:d>
                    <m:r>
                      <a:rPr lang="en-US" b="0" i="1" smtClean="0">
                        <a:latin typeface="Cambria Math"/>
                      </a:rPr>
                      <m:t> </m:t>
                    </m:r>
                    <m:r>
                      <a:rPr lang="en-US" b="0" i="1" smtClean="0">
                        <a:latin typeface="Cambria Math"/>
                      </a:rPr>
                      <m:t>𝐵</m:t>
                    </m:r>
                    <m:r>
                      <a:rPr lang="en-US" b="0" i="1" smtClean="0">
                        <a:latin typeface="Cambria Math"/>
                      </a:rPr>
                      <m:t>)= </m:t>
                    </m:r>
                    <m:f>
                      <m:fPr>
                        <m:ctrlPr>
                          <a:rPr lang="en-US" b="0" i="1" smtClean="0">
                            <a:latin typeface="Cambria Math"/>
                          </a:rPr>
                        </m:ctrlPr>
                      </m:fPr>
                      <m:num>
                        <m:r>
                          <a:rPr lang="en-US" b="0" i="1" smtClean="0">
                            <a:latin typeface="Cambria Math"/>
                          </a:rPr>
                          <m:t>𝑃</m:t>
                        </m:r>
                        <m:d>
                          <m:dPr>
                            <m:ctrlPr>
                              <a:rPr lang="en-US" b="0" i="1" smtClean="0">
                                <a:latin typeface="Cambria Math"/>
                              </a:rPr>
                            </m:ctrlPr>
                          </m:dPr>
                          <m:e>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e>
                        </m:d>
                        <m:r>
                          <a:rPr lang="en-US" b="0" i="1" smtClean="0">
                            <a:latin typeface="Cambria Math"/>
                          </a:rPr>
                          <m:t>𝑃</m:t>
                        </m:r>
                        <m:d>
                          <m:dPr>
                            <m:endChr m:val="|"/>
                            <m:ctrlPr>
                              <a:rPr lang="en-US" i="1">
                                <a:latin typeface="Cambria Math"/>
                              </a:rPr>
                            </m:ctrlPr>
                          </m:dPr>
                          <m:e>
                            <m:r>
                              <a:rPr lang="en-US" i="1">
                                <a:latin typeface="Cambria Math"/>
                              </a:rPr>
                              <m:t>𝐵</m:t>
                            </m:r>
                            <m:r>
                              <a:rPr lang="en-US" i="1">
                                <a:latin typeface="Cambria Math"/>
                              </a:rPr>
                              <m:t> </m:t>
                            </m:r>
                          </m:e>
                        </m:d>
                        <m:r>
                          <a:rPr lang="en-US" i="1">
                            <a:latin typeface="Cambria Math"/>
                          </a:rPr>
                          <m:t> </m:t>
                        </m:r>
                        <m:sSub>
                          <m:sSubPr>
                            <m:ctrlPr>
                              <a:rPr lang="en-US" i="1">
                                <a:latin typeface="Cambria Math"/>
                              </a:rPr>
                            </m:ctrlPr>
                          </m:sSubPr>
                          <m:e>
                            <m:r>
                              <a:rPr lang="en-US" i="1">
                                <a:latin typeface="Cambria Math"/>
                              </a:rPr>
                              <m:t>𝐴</m:t>
                            </m:r>
                          </m:e>
                          <m:sub>
                            <m:r>
                              <a:rPr lang="en-US" i="1">
                                <a:latin typeface="Cambria Math"/>
                              </a:rPr>
                              <m:t>𝑖</m:t>
                            </m:r>
                          </m:sub>
                        </m:sSub>
                        <m:r>
                          <a:rPr lang="en-US" i="1">
                            <a:latin typeface="Cambria Math"/>
                          </a:rPr>
                          <m:t>)</m:t>
                        </m:r>
                      </m:num>
                      <m:den>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ea typeface="Cambria Math"/>
                              </a:rPr>
                              <m:t>∞</m:t>
                            </m:r>
                          </m:sup>
                          <m:e>
                            <m:r>
                              <a:rPr lang="en-US" i="1">
                                <a:latin typeface="Cambria Math"/>
                              </a:rPr>
                              <m:t>𝑃</m:t>
                            </m:r>
                            <m:d>
                              <m:dPr>
                                <m:ctrlPr>
                                  <a:rPr lang="en-US" i="1">
                                    <a:latin typeface="Cambria Math"/>
                                  </a:rPr>
                                </m:ctrlPr>
                              </m:dPr>
                              <m:e>
                                <m:sSub>
                                  <m:sSubPr>
                                    <m:ctrlPr>
                                      <a:rPr lang="en-US" i="1">
                                        <a:latin typeface="Cambria Math"/>
                                      </a:rPr>
                                    </m:ctrlPr>
                                  </m:sSubPr>
                                  <m:e>
                                    <m:r>
                                      <a:rPr lang="en-US" i="1">
                                        <a:latin typeface="Cambria Math"/>
                                      </a:rPr>
                                      <m:t>𝐴</m:t>
                                    </m:r>
                                  </m:e>
                                  <m:sub>
                                    <m:r>
                                      <a:rPr lang="en-US" i="1">
                                        <a:latin typeface="Cambria Math"/>
                                      </a:rPr>
                                      <m:t>𝑖</m:t>
                                    </m:r>
                                  </m:sub>
                                </m:sSub>
                              </m:e>
                            </m:d>
                            <m:r>
                              <a:rPr lang="en-US" i="1">
                                <a:latin typeface="Cambria Math"/>
                              </a:rPr>
                              <m:t>𝑃</m:t>
                            </m:r>
                            <m:d>
                              <m:dPr>
                                <m:endChr m:val="|"/>
                                <m:ctrlPr>
                                  <a:rPr lang="en-US" i="1">
                                    <a:latin typeface="Cambria Math"/>
                                  </a:rPr>
                                </m:ctrlPr>
                              </m:dPr>
                              <m:e>
                                <m:r>
                                  <a:rPr lang="en-US" i="1">
                                    <a:latin typeface="Cambria Math"/>
                                  </a:rPr>
                                  <m:t>𝐵</m:t>
                                </m:r>
                                <m:r>
                                  <a:rPr lang="en-US" i="1">
                                    <a:latin typeface="Cambria Math"/>
                                  </a:rPr>
                                  <m:t> </m:t>
                                </m:r>
                              </m:e>
                            </m:d>
                            <m:r>
                              <a:rPr lang="en-US" i="1">
                                <a:latin typeface="Cambria Math"/>
                              </a:rPr>
                              <m:t> </m:t>
                            </m:r>
                            <m:sSub>
                              <m:sSubPr>
                                <m:ctrlPr>
                                  <a:rPr lang="en-US" i="1">
                                    <a:latin typeface="Cambria Math"/>
                                  </a:rPr>
                                </m:ctrlPr>
                              </m:sSubPr>
                              <m:e>
                                <m:r>
                                  <a:rPr lang="en-US" i="1">
                                    <a:latin typeface="Cambria Math"/>
                                  </a:rPr>
                                  <m:t>𝐴</m:t>
                                </m:r>
                              </m:e>
                              <m:sub>
                                <m:r>
                                  <a:rPr lang="en-US" i="1">
                                    <a:latin typeface="Cambria Math"/>
                                  </a:rPr>
                                  <m:t>𝑖</m:t>
                                </m:r>
                              </m:sub>
                            </m:sSub>
                            <m:r>
                              <a:rPr lang="en-US" i="1">
                                <a:latin typeface="Cambria Math"/>
                              </a:rPr>
                              <m:t>)</m:t>
                            </m:r>
                          </m:e>
                        </m:nary>
                      </m:den>
                    </m:f>
                  </m:oMath>
                </a14:m>
                <a:endParaRPr lang="en-US" b="0" dirty="0" smtClean="0"/>
              </a:p>
              <a:p>
                <a:r>
                  <a:rPr lang="en-US" dirty="0" smtClean="0"/>
                  <a:t>A</a:t>
                </a:r>
                <a:r>
                  <a:rPr lang="en-US" baseline="-25000" dirty="0" smtClean="0"/>
                  <a:t>i</a:t>
                </a:r>
                <a:r>
                  <a:rPr lang="en-US" dirty="0" smtClean="0"/>
                  <a:t> = infected </a:t>
                </a:r>
              </a:p>
              <a:p>
                <a:r>
                  <a:rPr lang="en-US" dirty="0" smtClean="0"/>
                  <a:t>B = positive in the test</a:t>
                </a:r>
              </a:p>
              <a:p>
                <a:r>
                  <a:rPr lang="en-US" dirty="0" smtClean="0"/>
                  <a:t>P (A</a:t>
                </a:r>
                <a:r>
                  <a:rPr lang="en-US" baseline="-25000" dirty="0" smtClean="0"/>
                  <a:t>i</a:t>
                </a:r>
                <a:r>
                  <a:rPr lang="en-US" dirty="0" smtClean="0"/>
                  <a:t> | B)</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3845226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Course introduction</a:t>
            </a:r>
            <a:endParaRPr lang="en-US" dirty="0"/>
          </a:p>
        </p:txBody>
      </p:sp>
      <p:sp>
        <p:nvSpPr>
          <p:cNvPr id="3" name="内容占位符 2"/>
          <p:cNvSpPr>
            <a:spLocks noGrp="1"/>
          </p:cNvSpPr>
          <p:nvPr>
            <p:ph idx="1"/>
          </p:nvPr>
        </p:nvSpPr>
        <p:spPr/>
        <p:txBody>
          <a:bodyPr/>
          <a:lstStyle/>
          <a:p>
            <a:endParaRPr lang="en-US" dirty="0" smtClean="0"/>
          </a:p>
          <a:p>
            <a:r>
              <a:rPr lang="en-US" dirty="0" smtClean="0"/>
              <a:t>Applied biostatistics </a:t>
            </a:r>
          </a:p>
          <a:p>
            <a:r>
              <a:rPr lang="en-US" dirty="0" smtClean="0"/>
              <a:t>Examples, examples, and examples</a:t>
            </a:r>
          </a:p>
          <a:p>
            <a:r>
              <a:rPr lang="en-US" dirty="0" smtClean="0"/>
              <a:t>Try to make it not too heavy</a:t>
            </a:r>
          </a:p>
        </p:txBody>
      </p:sp>
    </p:spTree>
    <p:extLst>
      <p:ext uri="{BB962C8B-B14F-4D97-AF65-F5344CB8AC3E}">
        <p14:creationId xmlns:p14="http://schemas.microsoft.com/office/powerpoint/2010/main" val="10794906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Autosomal </a:t>
            </a:r>
            <a:r>
              <a:rPr lang="en-US" dirty="0" smtClean="0"/>
              <a:t>single-locus disease</a:t>
            </a:r>
            <a:endParaRPr lang="en-US" dirty="0"/>
          </a:p>
        </p:txBody>
      </p:sp>
      <p:sp>
        <p:nvSpPr>
          <p:cNvPr id="4" name="矩形 3"/>
          <p:cNvSpPr>
            <a:spLocks noChangeAspect="1"/>
          </p:cNvSpPr>
          <p:nvPr/>
        </p:nvSpPr>
        <p:spPr>
          <a:xfrm>
            <a:off x="2794007" y="1772816"/>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椭圆 4"/>
          <p:cNvSpPr>
            <a:spLocks noChangeAspect="1"/>
          </p:cNvSpPr>
          <p:nvPr/>
        </p:nvSpPr>
        <p:spPr>
          <a:xfrm>
            <a:off x="4014775" y="1772816"/>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 name="直接连接符 6"/>
          <p:cNvCxnSpPr>
            <a:cxnSpLocks noChangeAspect="1"/>
            <a:stCxn id="4" idx="3"/>
            <a:endCxn id="5" idx="2"/>
          </p:cNvCxnSpPr>
          <p:nvPr/>
        </p:nvCxnSpPr>
        <p:spPr>
          <a:xfrm>
            <a:off x="3370071" y="2060848"/>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9" name="直接连接符 8"/>
          <p:cNvCxnSpPr>
            <a:cxnSpLocks noChangeAspect="1"/>
          </p:cNvCxnSpPr>
          <p:nvPr/>
        </p:nvCxnSpPr>
        <p:spPr>
          <a:xfrm>
            <a:off x="3692423" y="2060848"/>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1" name="直接连接符 10"/>
          <p:cNvCxnSpPr>
            <a:cxnSpLocks noChangeAspect="1"/>
          </p:cNvCxnSpPr>
          <p:nvPr/>
        </p:nvCxnSpPr>
        <p:spPr>
          <a:xfrm>
            <a:off x="3077250" y="2933196"/>
            <a:ext cx="1243473" cy="1"/>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p:cNvCxnSpPr>
            <a:cxnSpLocks noChangeAspect="1"/>
          </p:cNvCxnSpPr>
          <p:nvPr/>
        </p:nvCxnSpPr>
        <p:spPr>
          <a:xfrm>
            <a:off x="4320723" y="2933196"/>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6" name="直接连接符 15"/>
          <p:cNvCxnSpPr>
            <a:cxnSpLocks noChangeAspect="1"/>
          </p:cNvCxnSpPr>
          <p:nvPr/>
        </p:nvCxnSpPr>
        <p:spPr>
          <a:xfrm>
            <a:off x="3077250" y="2933194"/>
            <a:ext cx="0" cy="872346"/>
          </a:xfrm>
          <a:prstGeom prst="line">
            <a:avLst/>
          </a:prstGeom>
        </p:spPr>
        <p:style>
          <a:lnRef idx="2">
            <a:schemeClr val="dk1"/>
          </a:lnRef>
          <a:fillRef idx="0">
            <a:schemeClr val="dk1"/>
          </a:fillRef>
          <a:effectRef idx="1">
            <a:schemeClr val="dk1"/>
          </a:effectRef>
          <a:fontRef idx="minor">
            <a:schemeClr val="tx1"/>
          </a:fontRef>
        </p:style>
      </p:cxnSp>
      <p:sp>
        <p:nvSpPr>
          <p:cNvPr id="28" name="矩形 27"/>
          <p:cNvSpPr>
            <a:spLocks noChangeAspect="1"/>
          </p:cNvSpPr>
          <p:nvPr/>
        </p:nvSpPr>
        <p:spPr>
          <a:xfrm>
            <a:off x="2789218" y="3805538"/>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椭圆 28"/>
          <p:cNvSpPr>
            <a:spLocks noChangeAspect="1"/>
          </p:cNvSpPr>
          <p:nvPr/>
        </p:nvSpPr>
        <p:spPr>
          <a:xfrm>
            <a:off x="4020473" y="380553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矩形 45"/>
          <p:cNvSpPr>
            <a:spLocks noChangeAspect="1"/>
          </p:cNvSpPr>
          <p:nvPr/>
        </p:nvSpPr>
        <p:spPr>
          <a:xfrm>
            <a:off x="5940152" y="5049998"/>
            <a:ext cx="5760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椭圆 46"/>
          <p:cNvSpPr>
            <a:spLocks noChangeAspect="1"/>
          </p:cNvSpPr>
          <p:nvPr/>
        </p:nvSpPr>
        <p:spPr>
          <a:xfrm>
            <a:off x="6667401" y="5049385"/>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矩形 47"/>
          <p:cNvSpPr>
            <a:spLocks noChangeAspect="1"/>
          </p:cNvSpPr>
          <p:nvPr/>
        </p:nvSpPr>
        <p:spPr>
          <a:xfrm>
            <a:off x="5940152" y="5877272"/>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椭圆 48"/>
          <p:cNvSpPr>
            <a:spLocks noChangeAspect="1"/>
          </p:cNvSpPr>
          <p:nvPr/>
        </p:nvSpPr>
        <p:spPr>
          <a:xfrm>
            <a:off x="6660232" y="5877272"/>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TextBox 49"/>
          <p:cNvSpPr txBox="1"/>
          <p:nvPr/>
        </p:nvSpPr>
        <p:spPr>
          <a:xfrm>
            <a:off x="7452320" y="5084787"/>
            <a:ext cx="1512168" cy="461665"/>
          </a:xfrm>
          <a:prstGeom prst="rect">
            <a:avLst/>
          </a:prstGeom>
          <a:noFill/>
        </p:spPr>
        <p:txBody>
          <a:bodyPr wrap="square" rtlCol="0">
            <a:spAutoFit/>
          </a:bodyPr>
          <a:lstStyle/>
          <a:p>
            <a:pPr algn="ctr"/>
            <a:r>
              <a:rPr lang="en-US" sz="2400" dirty="0" smtClean="0"/>
              <a:t>Patients</a:t>
            </a:r>
            <a:endParaRPr lang="en-US" sz="2400" dirty="0"/>
          </a:p>
        </p:txBody>
      </p:sp>
      <p:sp>
        <p:nvSpPr>
          <p:cNvPr id="51" name="TextBox 50"/>
          <p:cNvSpPr txBox="1"/>
          <p:nvPr/>
        </p:nvSpPr>
        <p:spPr>
          <a:xfrm>
            <a:off x="7243465" y="5733256"/>
            <a:ext cx="1721023" cy="830997"/>
          </a:xfrm>
          <a:prstGeom prst="rect">
            <a:avLst/>
          </a:prstGeom>
          <a:noFill/>
        </p:spPr>
        <p:txBody>
          <a:bodyPr wrap="square" rtlCol="0">
            <a:spAutoFit/>
          </a:bodyPr>
          <a:lstStyle/>
          <a:p>
            <a:pPr algn="ctr"/>
            <a:r>
              <a:rPr lang="en-US" sz="2400" dirty="0" smtClean="0"/>
              <a:t>Normal individuals</a:t>
            </a:r>
            <a:endParaRPr lang="en-US" sz="2400" dirty="0"/>
          </a:p>
        </p:txBody>
      </p:sp>
      <p:cxnSp>
        <p:nvCxnSpPr>
          <p:cNvPr id="58" name="直接连接符 57"/>
          <p:cNvCxnSpPr>
            <a:cxnSpLocks noChangeAspect="1"/>
          </p:cNvCxnSpPr>
          <p:nvPr/>
        </p:nvCxnSpPr>
        <p:spPr>
          <a:xfrm>
            <a:off x="2144514" y="4094803"/>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59" name="直接连接符 58"/>
          <p:cNvCxnSpPr>
            <a:cxnSpLocks noChangeAspect="1"/>
          </p:cNvCxnSpPr>
          <p:nvPr/>
        </p:nvCxnSpPr>
        <p:spPr>
          <a:xfrm>
            <a:off x="2440253" y="4093570"/>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60" name="直接连接符 59"/>
          <p:cNvCxnSpPr>
            <a:cxnSpLocks noChangeAspect="1"/>
          </p:cNvCxnSpPr>
          <p:nvPr/>
        </p:nvCxnSpPr>
        <p:spPr>
          <a:xfrm>
            <a:off x="2072002" y="4988378"/>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61" name="直接连接符 60"/>
          <p:cNvCxnSpPr>
            <a:cxnSpLocks noChangeAspect="1"/>
          </p:cNvCxnSpPr>
          <p:nvPr/>
        </p:nvCxnSpPr>
        <p:spPr>
          <a:xfrm>
            <a:off x="2792082" y="4988378"/>
            <a:ext cx="0" cy="872346"/>
          </a:xfrm>
          <a:prstGeom prst="line">
            <a:avLst/>
          </a:prstGeom>
        </p:spPr>
        <p:style>
          <a:lnRef idx="2">
            <a:schemeClr val="dk1"/>
          </a:lnRef>
          <a:fillRef idx="0">
            <a:schemeClr val="dk1"/>
          </a:fillRef>
          <a:effectRef idx="1">
            <a:schemeClr val="dk1"/>
          </a:effectRef>
          <a:fontRef idx="minor">
            <a:schemeClr val="tx1"/>
          </a:fontRef>
        </p:style>
      </p:cxnSp>
      <p:sp>
        <p:nvSpPr>
          <p:cNvPr id="62" name="矩形 61"/>
          <p:cNvSpPr>
            <a:spLocks noChangeAspect="1"/>
          </p:cNvSpPr>
          <p:nvPr/>
        </p:nvSpPr>
        <p:spPr>
          <a:xfrm>
            <a:off x="1776682" y="5860722"/>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4" name="直接连接符 63"/>
          <p:cNvCxnSpPr>
            <a:cxnSpLocks noChangeAspect="1"/>
          </p:cNvCxnSpPr>
          <p:nvPr/>
        </p:nvCxnSpPr>
        <p:spPr>
          <a:xfrm>
            <a:off x="2072002" y="4988378"/>
            <a:ext cx="720080" cy="0"/>
          </a:xfrm>
          <a:prstGeom prst="line">
            <a:avLst/>
          </a:prstGeom>
        </p:spPr>
        <p:style>
          <a:lnRef idx="2">
            <a:schemeClr val="dk1"/>
          </a:lnRef>
          <a:fillRef idx="0">
            <a:schemeClr val="dk1"/>
          </a:fillRef>
          <a:effectRef idx="1">
            <a:schemeClr val="dk1"/>
          </a:effectRef>
          <a:fontRef idx="minor">
            <a:schemeClr val="tx1"/>
          </a:fontRef>
        </p:style>
      </p:cxnSp>
      <p:sp>
        <p:nvSpPr>
          <p:cNvPr id="44" name="矩形 43"/>
          <p:cNvSpPr>
            <a:spLocks noChangeAspect="1"/>
          </p:cNvSpPr>
          <p:nvPr/>
        </p:nvSpPr>
        <p:spPr>
          <a:xfrm>
            <a:off x="2505964" y="5860722"/>
            <a:ext cx="57606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TextBox 44"/>
          <p:cNvSpPr txBox="1"/>
          <p:nvPr/>
        </p:nvSpPr>
        <p:spPr>
          <a:xfrm>
            <a:off x="2612062" y="5920543"/>
            <a:ext cx="360040" cy="461665"/>
          </a:xfrm>
          <a:prstGeom prst="rect">
            <a:avLst/>
          </a:prstGeom>
          <a:noFill/>
        </p:spPr>
        <p:txBody>
          <a:bodyPr wrap="square" rtlCol="0">
            <a:spAutoFit/>
          </a:bodyPr>
          <a:lstStyle/>
          <a:p>
            <a:r>
              <a:rPr lang="en-US" sz="2400" b="1" dirty="0" smtClean="0"/>
              <a:t>?</a:t>
            </a:r>
            <a:endParaRPr lang="en-US" sz="2400" b="1" dirty="0"/>
          </a:p>
        </p:txBody>
      </p:sp>
      <p:sp>
        <p:nvSpPr>
          <p:cNvPr id="30" name="椭圆 29"/>
          <p:cNvSpPr>
            <a:spLocks noChangeAspect="1"/>
          </p:cNvSpPr>
          <p:nvPr/>
        </p:nvSpPr>
        <p:spPr>
          <a:xfrm>
            <a:off x="1547664" y="377450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3" name="墨迹 2"/>
              <p14:cNvContentPartPr/>
              <p14:nvPr/>
            </p14:nvContentPartPr>
            <p14:xfrm>
              <a:off x="720000" y="1417320"/>
              <a:ext cx="8344440" cy="5041080"/>
            </p14:xfrm>
          </p:contentPart>
        </mc:Choice>
        <mc:Fallback xmlns="">
          <p:pic>
            <p:nvPicPr>
              <p:cNvPr id="3" name="墨迹 2"/>
              <p:cNvPicPr/>
              <p:nvPr/>
            </p:nvPicPr>
            <p:blipFill>
              <a:blip r:embed="rId3"/>
              <a:stretch>
                <a:fillRect/>
              </a:stretch>
            </p:blipFill>
            <p:spPr>
              <a:xfrm>
                <a:off x="710640" y="1407960"/>
                <a:ext cx="8363160" cy="5059800"/>
              </a:xfrm>
              <a:prstGeom prst="rect">
                <a:avLst/>
              </a:prstGeom>
            </p:spPr>
          </p:pic>
        </mc:Fallback>
      </mc:AlternateContent>
    </p:spTree>
    <p:extLst>
      <p:ext uri="{BB962C8B-B14F-4D97-AF65-F5344CB8AC3E}">
        <p14:creationId xmlns:p14="http://schemas.microsoft.com/office/powerpoint/2010/main" val="31014751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solidFill>
                  <a:srgbClr val="92D050"/>
                </a:solidFill>
              </a:rPr>
              <a:t>The probability of 4</a:t>
            </a:r>
            <a:r>
              <a:rPr lang="en-US" baseline="30000" dirty="0" smtClean="0">
                <a:solidFill>
                  <a:srgbClr val="92D050"/>
                </a:solidFill>
              </a:rPr>
              <a:t>th</a:t>
            </a:r>
            <a:r>
              <a:rPr lang="en-US" dirty="0" smtClean="0">
                <a:solidFill>
                  <a:srgbClr val="92D050"/>
                </a:solidFill>
              </a:rPr>
              <a:t> girl in the family, given the first 3 are all girls</a:t>
            </a:r>
            <a:endParaRPr lang="en-US" dirty="0">
              <a:solidFill>
                <a:srgbClr val="92D050"/>
              </a:solidFill>
            </a:endParaRPr>
          </a:p>
        </p:txBody>
      </p:sp>
      <p:sp>
        <p:nvSpPr>
          <p:cNvPr id="3" name="内容占位符 2"/>
          <p:cNvSpPr>
            <a:spLocks noGrp="1"/>
          </p:cNvSpPr>
          <p:nvPr>
            <p:ph idx="1"/>
          </p:nvPr>
        </p:nvSpPr>
        <p:spPr/>
        <p:txBody>
          <a:bodyPr/>
          <a:lstStyle/>
          <a:p>
            <a:r>
              <a:rPr lang="en-US" dirty="0" smtClean="0">
                <a:solidFill>
                  <a:srgbClr val="FF0000"/>
                </a:solidFill>
              </a:rPr>
              <a:t>Your opinion?</a:t>
            </a:r>
            <a:endParaRPr lang="en-US" dirty="0">
              <a:solidFill>
                <a:srgbClr val="FF0000"/>
              </a:solidFill>
            </a:endParaRPr>
          </a:p>
        </p:txBody>
      </p:sp>
    </p:spTree>
    <p:extLst>
      <p:ext uri="{BB962C8B-B14F-4D97-AF65-F5344CB8AC3E}">
        <p14:creationId xmlns:p14="http://schemas.microsoft.com/office/powerpoint/2010/main" val="14401371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Genetics or </a:t>
            </a:r>
            <a:r>
              <a:rPr lang="en-US" dirty="0" err="1" smtClean="0"/>
              <a:t>stochasticity</a:t>
            </a:r>
            <a:endParaRPr lang="en-US" dirty="0"/>
          </a:p>
        </p:txBody>
      </p:sp>
      <p:sp>
        <p:nvSpPr>
          <p:cNvPr id="3" name="内容占位符 2"/>
          <p:cNvSpPr>
            <a:spLocks noGrp="1"/>
          </p:cNvSpPr>
          <p:nvPr>
            <p:ph idx="1"/>
          </p:nvPr>
        </p:nvSpPr>
        <p:spPr/>
        <p:txBody>
          <a:bodyPr/>
          <a:lstStyle/>
          <a:p>
            <a:r>
              <a:rPr lang="en-US" dirty="0" smtClean="0"/>
              <a:t>Model I: for some genetic reasons, only sperms with X chromosome survive.</a:t>
            </a:r>
          </a:p>
          <a:p>
            <a:r>
              <a:rPr lang="en-US" dirty="0" smtClean="0"/>
              <a:t>Model II: the birth of sons and daughters are equally likely</a:t>
            </a:r>
          </a:p>
          <a:p>
            <a:endParaRPr lang="en-US" dirty="0"/>
          </a:p>
          <a:p>
            <a:r>
              <a:rPr lang="en-US" dirty="0" smtClean="0">
                <a:solidFill>
                  <a:srgbClr val="FF0000"/>
                </a:solidFill>
              </a:rPr>
              <a:t>For a family with 3 daughters, which model is more likely?</a:t>
            </a:r>
            <a:endParaRPr lang="en-US" dirty="0">
              <a:solidFill>
                <a:srgbClr val="FF0000"/>
              </a:solidFill>
            </a:endParaRPr>
          </a:p>
        </p:txBody>
      </p:sp>
    </p:spTree>
    <p:extLst>
      <p:ext uri="{BB962C8B-B14F-4D97-AF65-F5344CB8AC3E}">
        <p14:creationId xmlns:p14="http://schemas.microsoft.com/office/powerpoint/2010/main" val="38141253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Genetics or </a:t>
            </a:r>
            <a:r>
              <a:rPr lang="en-US" dirty="0" err="1" smtClean="0"/>
              <a:t>stochasticity</a:t>
            </a:r>
            <a:endParaRPr lang="en-US" dirty="0"/>
          </a:p>
        </p:txBody>
      </p:sp>
      <p:sp>
        <p:nvSpPr>
          <p:cNvPr id="3" name="内容占位符 2"/>
          <p:cNvSpPr>
            <a:spLocks noGrp="1"/>
          </p:cNvSpPr>
          <p:nvPr>
            <p:ph idx="1"/>
          </p:nvPr>
        </p:nvSpPr>
        <p:spPr/>
        <p:txBody>
          <a:bodyPr/>
          <a:lstStyle/>
          <a:p>
            <a:r>
              <a:rPr lang="en-US" dirty="0" smtClean="0"/>
              <a:t>Model I: for some genetic reasons, only sperms with X chromosome survive.</a:t>
            </a:r>
          </a:p>
          <a:p>
            <a:r>
              <a:rPr lang="en-US" dirty="0" smtClean="0"/>
              <a:t>Model II: the birth of sons and daughters are equally likely</a:t>
            </a:r>
          </a:p>
          <a:p>
            <a:endParaRPr lang="en-US" dirty="0"/>
          </a:p>
          <a:p>
            <a:r>
              <a:rPr lang="en-US" dirty="0" smtClean="0">
                <a:solidFill>
                  <a:srgbClr val="FF0000"/>
                </a:solidFill>
              </a:rPr>
              <a:t>How to calculate it quantitatively?</a:t>
            </a:r>
            <a:endParaRPr lang="en-US" dirty="0">
              <a:solidFill>
                <a:srgbClr val="FF0000"/>
              </a:solidFill>
            </a:endParaRPr>
          </a:p>
        </p:txBody>
      </p:sp>
    </p:spTree>
    <p:extLst>
      <p:ext uri="{BB962C8B-B14F-4D97-AF65-F5344CB8AC3E}">
        <p14:creationId xmlns:p14="http://schemas.microsoft.com/office/powerpoint/2010/main" val="993771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Genetics or </a:t>
            </a:r>
            <a:r>
              <a:rPr lang="en-US" dirty="0" err="1" smtClean="0"/>
              <a:t>stochasticity</a:t>
            </a:r>
            <a:endParaRPr lang="en-US" dirty="0"/>
          </a:p>
        </p:txBody>
      </p:sp>
      <p:sp>
        <p:nvSpPr>
          <p:cNvPr id="3" name="内容占位符 2"/>
          <p:cNvSpPr>
            <a:spLocks noGrp="1"/>
          </p:cNvSpPr>
          <p:nvPr>
            <p:ph idx="1"/>
          </p:nvPr>
        </p:nvSpPr>
        <p:spPr>
          <a:xfrm>
            <a:off x="457200" y="1600200"/>
            <a:ext cx="8363272" cy="4525963"/>
          </a:xfrm>
        </p:spPr>
        <p:txBody>
          <a:bodyPr>
            <a:normAutofit/>
          </a:bodyPr>
          <a:lstStyle/>
          <a:p>
            <a:r>
              <a:rPr lang="en-US" dirty="0" smtClean="0"/>
              <a:t>Model I: for some genetic reasons, only sperms with X chromosome survive.</a:t>
            </a:r>
          </a:p>
          <a:p>
            <a:r>
              <a:rPr lang="en-US" dirty="0" smtClean="0"/>
              <a:t>Model II: the birth of sons and daughters are equally likely</a:t>
            </a:r>
          </a:p>
          <a:p>
            <a:r>
              <a:rPr lang="en-US" dirty="0" smtClean="0"/>
              <a:t>LOD score: log</a:t>
            </a:r>
            <a:r>
              <a:rPr lang="en-US" baseline="-25000" dirty="0" smtClean="0"/>
              <a:t>10</a:t>
            </a:r>
            <a:r>
              <a:rPr lang="en-US" dirty="0" smtClean="0"/>
              <a:t> of odds</a:t>
            </a:r>
          </a:p>
          <a:p>
            <a:r>
              <a:rPr lang="en-US" dirty="0" smtClean="0"/>
              <a:t>LOD = log</a:t>
            </a:r>
            <a:r>
              <a:rPr lang="en-US" baseline="-25000" dirty="0" smtClean="0"/>
              <a:t>10</a:t>
            </a:r>
            <a:r>
              <a:rPr lang="en-US" dirty="0" smtClean="0"/>
              <a:t>(P(obs. | </a:t>
            </a:r>
            <a:r>
              <a:rPr lang="en-US" dirty="0"/>
              <a:t>model I</a:t>
            </a:r>
            <a:r>
              <a:rPr lang="en-US" dirty="0" smtClean="0"/>
              <a:t>)/</a:t>
            </a:r>
            <a:br>
              <a:rPr lang="en-US" dirty="0" smtClean="0"/>
            </a:br>
            <a:r>
              <a:rPr lang="en-US" dirty="0" smtClean="0"/>
              <a:t>			P(obs. </a:t>
            </a:r>
            <a:r>
              <a:rPr lang="en-US" dirty="0"/>
              <a:t>| model </a:t>
            </a:r>
            <a:r>
              <a:rPr lang="en-US" dirty="0" smtClean="0"/>
              <a:t>II))</a:t>
            </a:r>
            <a:endParaRPr lang="en-US" dirty="0"/>
          </a:p>
          <a:p>
            <a:r>
              <a:rPr lang="en-US" dirty="0" smtClean="0">
                <a:solidFill>
                  <a:srgbClr val="FF0000"/>
                </a:solidFill>
              </a:rPr>
              <a:t>Why?</a:t>
            </a:r>
            <a:endParaRPr lang="en-US" dirty="0">
              <a:solidFill>
                <a:srgbClr val="FF0000"/>
              </a:solidFill>
            </a:endParaRPr>
          </a:p>
        </p:txBody>
      </p:sp>
    </p:spTree>
    <p:extLst>
      <p:ext uri="{BB962C8B-B14F-4D97-AF65-F5344CB8AC3E}">
        <p14:creationId xmlns:p14="http://schemas.microsoft.com/office/powerpoint/2010/main" val="22009725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Genetics or </a:t>
            </a:r>
            <a:r>
              <a:rPr lang="en-US" dirty="0" err="1" smtClean="0"/>
              <a:t>stochasticity</a:t>
            </a:r>
            <a:endParaRPr lang="en-US" dirty="0"/>
          </a:p>
        </p:txBody>
      </p:sp>
      <p:sp>
        <p:nvSpPr>
          <p:cNvPr id="3" name="内容占位符 2"/>
          <p:cNvSpPr>
            <a:spLocks noGrp="1"/>
          </p:cNvSpPr>
          <p:nvPr>
            <p:ph idx="1"/>
          </p:nvPr>
        </p:nvSpPr>
        <p:spPr>
          <a:xfrm>
            <a:off x="457200" y="1600200"/>
            <a:ext cx="8363272" cy="4525963"/>
          </a:xfrm>
        </p:spPr>
        <p:txBody>
          <a:bodyPr>
            <a:normAutofit lnSpcReduction="10000"/>
          </a:bodyPr>
          <a:lstStyle/>
          <a:p>
            <a:r>
              <a:rPr lang="en-US" dirty="0" smtClean="0"/>
              <a:t>Model I: Genetics</a:t>
            </a:r>
          </a:p>
          <a:p>
            <a:r>
              <a:rPr lang="en-US" dirty="0" smtClean="0"/>
              <a:t>Model II: By chance</a:t>
            </a:r>
          </a:p>
          <a:p>
            <a:r>
              <a:rPr lang="en-US" dirty="0"/>
              <a:t>LOD = log</a:t>
            </a:r>
            <a:r>
              <a:rPr lang="en-US" baseline="-25000" dirty="0"/>
              <a:t>10</a:t>
            </a:r>
            <a:r>
              <a:rPr lang="en-US" dirty="0"/>
              <a:t>(P(obs. | model I)/</a:t>
            </a:r>
            <a:br>
              <a:rPr lang="en-US" dirty="0"/>
            </a:br>
            <a:r>
              <a:rPr lang="en-US" dirty="0"/>
              <a:t>			P(obs. | model II))</a:t>
            </a:r>
          </a:p>
          <a:p>
            <a:r>
              <a:rPr lang="en-US" dirty="0" smtClean="0"/>
              <a:t>P(obs</a:t>
            </a:r>
            <a:r>
              <a:rPr lang="en-US" dirty="0"/>
              <a:t>. | model I</a:t>
            </a:r>
            <a:r>
              <a:rPr lang="en-US" dirty="0" smtClean="0"/>
              <a:t>) = 1</a:t>
            </a:r>
          </a:p>
          <a:p>
            <a:r>
              <a:rPr lang="en-US" dirty="0"/>
              <a:t>P(obs. | model </a:t>
            </a:r>
            <a:r>
              <a:rPr lang="en-US" dirty="0" smtClean="0"/>
              <a:t>II) </a:t>
            </a:r>
            <a:r>
              <a:rPr lang="en-US" dirty="0"/>
              <a:t>= </a:t>
            </a:r>
            <a:r>
              <a:rPr lang="en-US" dirty="0" smtClean="0"/>
              <a:t>1/8</a:t>
            </a:r>
          </a:p>
          <a:p>
            <a:r>
              <a:rPr lang="en-US" dirty="0" smtClean="0"/>
              <a:t>LOD =log</a:t>
            </a:r>
            <a:r>
              <a:rPr lang="en-US" baseline="-25000" dirty="0" smtClean="0"/>
              <a:t>10</a:t>
            </a:r>
            <a:r>
              <a:rPr lang="en-US" dirty="0" smtClean="0"/>
              <a:t>(1/8) = -0.9 </a:t>
            </a:r>
          </a:p>
          <a:p>
            <a:r>
              <a:rPr lang="en-US" dirty="0" smtClean="0">
                <a:solidFill>
                  <a:schemeClr val="accent5"/>
                </a:solidFill>
              </a:rPr>
              <a:t>Threshold: &gt;3 or &lt;-3</a:t>
            </a:r>
            <a:endParaRPr lang="en-US" dirty="0">
              <a:solidFill>
                <a:schemeClr val="accent5"/>
              </a:solidFill>
            </a:endParaRPr>
          </a:p>
          <a:p>
            <a:endParaRPr lang="en-US" dirty="0"/>
          </a:p>
        </p:txBody>
      </p:sp>
    </p:spTree>
    <p:extLst>
      <p:ext uri="{BB962C8B-B14F-4D97-AF65-F5344CB8AC3E}">
        <p14:creationId xmlns:p14="http://schemas.microsoft.com/office/powerpoint/2010/main" val="40083688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solidFill>
                  <a:srgbClr val="92D050"/>
                </a:solidFill>
              </a:rPr>
              <a:t>Number of left handed people</a:t>
            </a:r>
            <a:endParaRPr lang="en-US" dirty="0">
              <a:solidFill>
                <a:srgbClr val="92D050"/>
              </a:solidFill>
            </a:endParaRPr>
          </a:p>
        </p:txBody>
      </p:sp>
      <p:sp>
        <p:nvSpPr>
          <p:cNvPr id="3" name="内容占位符 2"/>
          <p:cNvSpPr>
            <a:spLocks noGrp="1"/>
          </p:cNvSpPr>
          <p:nvPr>
            <p:ph idx="1"/>
          </p:nvPr>
        </p:nvSpPr>
        <p:spPr/>
        <p:txBody>
          <a:bodyPr/>
          <a:lstStyle/>
          <a:p>
            <a:r>
              <a:rPr lang="en-US" dirty="0" smtClean="0"/>
              <a:t>If the probability of left handed people is 5% in a population, what is the probability of a 50-student class containing exact 1 left handed people?</a:t>
            </a:r>
            <a:endParaRPr lang="en-US" dirty="0"/>
          </a:p>
        </p:txBody>
      </p:sp>
    </p:spTree>
    <p:extLst>
      <p:ext uri="{BB962C8B-B14F-4D97-AF65-F5344CB8AC3E}">
        <p14:creationId xmlns:p14="http://schemas.microsoft.com/office/powerpoint/2010/main" val="30913014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Poisson distribution</a:t>
            </a:r>
            <a:endParaRPr lang="en-US" dirty="0"/>
          </a:p>
        </p:txBody>
      </p:sp>
      <p:sp>
        <p:nvSpPr>
          <p:cNvPr id="3" name="内容占位符 2"/>
          <p:cNvSpPr>
            <a:spLocks noGrp="1"/>
          </p:cNvSpPr>
          <p:nvPr>
            <p:ph idx="1"/>
          </p:nvPr>
        </p:nvSpPr>
        <p:spPr/>
        <p:txBody>
          <a:bodyPr/>
          <a:lstStyle/>
          <a:p>
            <a:endParaRPr lang="en-US" dirty="0"/>
          </a:p>
        </p:txBody>
      </p:sp>
      <p:pic>
        <p:nvPicPr>
          <p:cNvPr id="4098" name="Picture 2" descr="http://upload.wikimedia.org/wikipedia/commons/c/c1/Poisson_distribution_PM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6872"/>
            <a:ext cx="5400600" cy="4050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k; \lambda)= \Pr(X=k)= \frac{\lambda^k e^{-\lambd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40768"/>
            <a:ext cx="3783364" cy="647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92280" y="3284984"/>
            <a:ext cx="1296144" cy="646331"/>
          </a:xfrm>
          <a:prstGeom prst="rect">
            <a:avLst/>
          </a:prstGeom>
          <a:noFill/>
        </p:spPr>
        <p:txBody>
          <a:bodyPr wrap="square" rtlCol="0">
            <a:spAutoFit/>
          </a:bodyPr>
          <a:lstStyle/>
          <a:p>
            <a:r>
              <a:rPr lang="el-GR" dirty="0" smtClean="0"/>
              <a:t>λ</a:t>
            </a:r>
            <a:r>
              <a:rPr lang="en-US" dirty="0" smtClean="0"/>
              <a:t> = mean = variance</a:t>
            </a:r>
            <a:endParaRPr lang="en-US" dirty="0"/>
          </a:p>
        </p:txBody>
      </p:sp>
    </p:spTree>
    <p:extLst>
      <p:ext uri="{BB962C8B-B14F-4D97-AF65-F5344CB8AC3E}">
        <p14:creationId xmlns:p14="http://schemas.microsoft.com/office/powerpoint/2010/main" val="41909972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Number of left handed people</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Poisson distribution</a:t>
                </a:r>
              </a:p>
              <a:p>
                <a:endParaRPr lang="en-US" dirty="0"/>
              </a:p>
              <a:p>
                <a:endParaRPr lang="en-US" dirty="0" smtClean="0"/>
              </a:p>
              <a:p>
                <a:r>
                  <a:rPr lang="el-GR" dirty="0" smtClean="0"/>
                  <a:t>λ</a:t>
                </a:r>
                <a:r>
                  <a:rPr lang="en-US" dirty="0" smtClean="0"/>
                  <a:t> = 50* 5% = 2.5</a:t>
                </a:r>
              </a:p>
              <a:p>
                <a:r>
                  <a:rPr lang="en-US" dirty="0" smtClean="0"/>
                  <a:t>P(X = 1) = </a:t>
                </a:r>
                <a14:m>
                  <m:oMath xmlns:m="http://schemas.openxmlformats.org/officeDocument/2006/math">
                    <m:f>
                      <m:fPr>
                        <m:ctrlPr>
                          <a:rPr lang="en-US" i="1" smtClean="0">
                            <a:latin typeface="Cambria Math"/>
                          </a:rPr>
                        </m:ctrlPr>
                      </m:fPr>
                      <m:num>
                        <m:r>
                          <a:rPr lang="en-US" b="0" i="1" smtClean="0">
                            <a:latin typeface="Cambria Math"/>
                          </a:rPr>
                          <m:t>2.5</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−2.5</m:t>
                            </m:r>
                          </m:sup>
                        </m:sSup>
                      </m:num>
                      <m:den>
                        <m:r>
                          <a:rPr lang="en-US" b="0" i="1" smtClean="0">
                            <a:latin typeface="Cambria Math"/>
                          </a:rPr>
                          <m:t>1!</m:t>
                        </m:r>
                      </m:den>
                    </m:f>
                  </m:oMath>
                </a14:m>
                <a:r>
                  <a:rPr lang="en-US" dirty="0" smtClean="0"/>
                  <a:t> = 20%</a:t>
                </a:r>
              </a:p>
              <a:p>
                <a:r>
                  <a:rPr lang="en-US" dirty="0" smtClean="0">
                    <a:solidFill>
                      <a:srgbClr val="FF0000"/>
                    </a:solidFill>
                  </a:rPr>
                  <a:t>How about 0, 2, 3, 4 left handed people?</a:t>
                </a:r>
                <a:endParaRPr lang="en-US" dirty="0">
                  <a:solidFill>
                    <a:srgbClr val="FF0000"/>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pic>
        <p:nvPicPr>
          <p:cNvPr id="4100" name="Picture 4" descr="\!f(k; \lambda)= \Pr(X=k)= \frac{\lambda^k e^{-\lambd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348880"/>
            <a:ext cx="3783364" cy="6477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 name="墨迹 3"/>
              <p14:cNvContentPartPr/>
              <p14:nvPr/>
            </p14:nvContentPartPr>
            <p14:xfrm>
              <a:off x="5715000" y="2800440"/>
              <a:ext cx="2160720" cy="411840"/>
            </p14:xfrm>
          </p:contentPart>
        </mc:Choice>
        <mc:Fallback xmlns="">
          <p:pic>
            <p:nvPicPr>
              <p:cNvPr id="4" name="墨迹 3"/>
              <p:cNvPicPr/>
              <p:nvPr/>
            </p:nvPicPr>
            <p:blipFill>
              <a:blip r:embed="rId5"/>
              <a:stretch>
                <a:fillRect/>
              </a:stretch>
            </p:blipFill>
            <p:spPr>
              <a:xfrm>
                <a:off x="5705640" y="2791080"/>
                <a:ext cx="2179440" cy="430560"/>
              </a:xfrm>
              <a:prstGeom prst="rect">
                <a:avLst/>
              </a:prstGeom>
            </p:spPr>
          </p:pic>
        </mc:Fallback>
      </mc:AlternateContent>
    </p:spTree>
    <p:extLst>
      <p:ext uri="{BB962C8B-B14F-4D97-AF65-F5344CB8AC3E}">
        <p14:creationId xmlns:p14="http://schemas.microsoft.com/office/powerpoint/2010/main" val="933666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Schedule</a:t>
            </a:r>
            <a:endParaRPr lang="en-US" dirty="0"/>
          </a:p>
        </p:txBody>
      </p:sp>
      <p:sp>
        <p:nvSpPr>
          <p:cNvPr id="3" name="内容占位符 2"/>
          <p:cNvSpPr>
            <a:spLocks noGrp="1"/>
          </p:cNvSpPr>
          <p:nvPr>
            <p:ph idx="1"/>
          </p:nvPr>
        </p:nvSpPr>
        <p:spPr/>
        <p:txBody>
          <a:bodyPr/>
          <a:lstStyle/>
          <a:p>
            <a:r>
              <a:rPr lang="en-US" dirty="0" smtClean="0"/>
              <a:t>April 22: Probability</a:t>
            </a:r>
          </a:p>
          <a:p>
            <a:r>
              <a:rPr lang="en-US" dirty="0" smtClean="0">
                <a:solidFill>
                  <a:schemeClr val="accent5"/>
                </a:solidFill>
              </a:rPr>
              <a:t>April 24: Introduction to R</a:t>
            </a:r>
          </a:p>
          <a:p>
            <a:r>
              <a:rPr lang="en-US" dirty="0" smtClean="0"/>
              <a:t>April 29: Hypothesis testing</a:t>
            </a:r>
          </a:p>
          <a:p>
            <a:r>
              <a:rPr lang="en-US" dirty="0" smtClean="0"/>
              <a:t>May 6: Analysis of covariance</a:t>
            </a:r>
          </a:p>
          <a:p>
            <a:r>
              <a:rPr lang="en-US" dirty="0" smtClean="0"/>
              <a:t>May 8: Regression and correlation</a:t>
            </a:r>
          </a:p>
          <a:p>
            <a:r>
              <a:rPr lang="en-US" dirty="0" smtClean="0">
                <a:solidFill>
                  <a:schemeClr val="accent5"/>
                </a:solidFill>
              </a:rPr>
              <a:t>May 13: Plots with R</a:t>
            </a:r>
          </a:p>
          <a:p>
            <a:r>
              <a:rPr lang="en-US" dirty="0" smtClean="0"/>
              <a:t>May 15: Presentations (== final exam)</a:t>
            </a:r>
            <a:endParaRPr lang="en-US" dirty="0"/>
          </a:p>
        </p:txBody>
      </p:sp>
      <p:pic>
        <p:nvPicPr>
          <p:cNvPr id="4" name="Picture 2" descr="http://qianlab.genetics.ac.cn/image/yy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556792"/>
            <a:ext cx="1181100" cy="1638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52320" y="3195092"/>
            <a:ext cx="1440160" cy="369332"/>
          </a:xfrm>
          <a:prstGeom prst="rect">
            <a:avLst/>
          </a:prstGeom>
          <a:noFill/>
        </p:spPr>
        <p:txBody>
          <a:bodyPr wrap="square" rtlCol="0">
            <a:spAutoFit/>
          </a:bodyPr>
          <a:lstStyle/>
          <a:p>
            <a:pPr algn="ctr"/>
            <a:r>
              <a:rPr lang="en-US" b="1" dirty="0" smtClean="0">
                <a:solidFill>
                  <a:schemeClr val="accent5"/>
                </a:solidFill>
              </a:rPr>
              <a:t>Prof. Yang</a:t>
            </a:r>
            <a:endParaRPr lang="en-US" b="1" dirty="0">
              <a:solidFill>
                <a:schemeClr val="accent5"/>
              </a:solidFill>
            </a:endParaRPr>
          </a:p>
        </p:txBody>
      </p:sp>
    </p:spTree>
    <p:extLst>
      <p:ext uri="{BB962C8B-B14F-4D97-AF65-F5344CB8AC3E}">
        <p14:creationId xmlns:p14="http://schemas.microsoft.com/office/powerpoint/2010/main" val="1963074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 language</a:t>
            </a:r>
            <a:endParaRPr lang="en-US" dirty="0"/>
          </a:p>
        </p:txBody>
      </p:sp>
      <p:sp>
        <p:nvSpPr>
          <p:cNvPr id="3" name="内容占位符 2"/>
          <p:cNvSpPr>
            <a:spLocks noGrp="1"/>
          </p:cNvSpPr>
          <p:nvPr>
            <p:ph idx="1"/>
          </p:nvPr>
        </p:nvSpPr>
        <p:spPr/>
        <p:txBody>
          <a:bodyPr/>
          <a:lstStyle/>
          <a:p>
            <a:r>
              <a:rPr lang="en-US" dirty="0" smtClean="0"/>
              <a:t>Standard statistical tool in science </a:t>
            </a:r>
          </a:p>
          <a:p>
            <a:endParaRPr lang="en-US" dirty="0"/>
          </a:p>
          <a:p>
            <a:r>
              <a:rPr lang="en-US" dirty="0" smtClean="0"/>
              <a:t>Will be introduced by Prof. Yang</a:t>
            </a:r>
          </a:p>
          <a:p>
            <a:endParaRPr lang="en-US" dirty="0"/>
          </a:p>
          <a:p>
            <a:r>
              <a:rPr lang="en-US" dirty="0" smtClean="0"/>
              <a:t>You will need to bring your laptop to the class, with R installed. </a:t>
            </a:r>
          </a:p>
          <a:p>
            <a:endParaRPr lang="en-US" dirty="0"/>
          </a:p>
          <a:p>
            <a:endParaRPr lang="en-US" dirty="0"/>
          </a:p>
        </p:txBody>
      </p:sp>
    </p:spTree>
    <p:extLst>
      <p:ext uri="{BB962C8B-B14F-4D97-AF65-F5344CB8AC3E}">
        <p14:creationId xmlns:p14="http://schemas.microsoft.com/office/powerpoint/2010/main" val="1782296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1492</TotalTime>
  <Words>2351</Words>
  <Application>Microsoft Office PowerPoint</Application>
  <PresentationFormat>全屏显示(4:3)</PresentationFormat>
  <Paragraphs>354</Paragraphs>
  <Slides>78</Slides>
  <Notes>0</Notes>
  <HiddenSlides>0</HiddenSlides>
  <MMClips>0</MMClips>
  <ScaleCrop>false</ScaleCrop>
  <HeadingPairs>
    <vt:vector size="4" baseType="variant">
      <vt:variant>
        <vt:lpstr>主题</vt:lpstr>
      </vt:variant>
      <vt:variant>
        <vt:i4>1</vt:i4>
      </vt:variant>
      <vt:variant>
        <vt:lpstr>幻灯片标题</vt:lpstr>
      </vt:variant>
      <vt:variant>
        <vt:i4>78</vt:i4>
      </vt:variant>
    </vt:vector>
  </HeadingPairs>
  <TitlesOfParts>
    <vt:vector size="79" baseType="lpstr">
      <vt:lpstr>Office 主题</vt:lpstr>
      <vt:lpstr>Biostatistics &amp; Experimental Design</vt:lpstr>
      <vt:lpstr>Self introduction</vt:lpstr>
      <vt:lpstr>My research</vt:lpstr>
      <vt:lpstr>My group</vt:lpstr>
      <vt:lpstr>My education</vt:lpstr>
      <vt:lpstr>Statistics and me</vt:lpstr>
      <vt:lpstr>Course introduction</vt:lpstr>
      <vt:lpstr>Schedule</vt:lpstr>
      <vt:lpstr>R language</vt:lpstr>
      <vt:lpstr>Download R</vt:lpstr>
      <vt:lpstr>Exam</vt:lpstr>
      <vt:lpstr>PPT</vt:lpstr>
      <vt:lpstr>Your introduction</vt:lpstr>
      <vt:lpstr>Statistics is the base of all sciences</vt:lpstr>
      <vt:lpstr>What is science?</vt:lpstr>
      <vt:lpstr>Statistics</vt:lpstr>
      <vt:lpstr>Deterministic vs stochastic events</vt:lpstr>
      <vt:lpstr>Phenomena in biology</vt:lpstr>
      <vt:lpstr>In biological world</vt:lpstr>
      <vt:lpstr>Reasons of stochasticity in life</vt:lpstr>
      <vt:lpstr>Normal distribution</vt:lpstr>
      <vt:lpstr>The height is more than 1.9 meter</vt:lpstr>
      <vt:lpstr>Descriptive statistics</vt:lpstr>
      <vt:lpstr>The height is more than 1.9 meter</vt:lpstr>
      <vt:lpstr>PowerPoint 演示文稿</vt:lpstr>
      <vt:lpstr>The height is more than 1.9 meter</vt:lpstr>
      <vt:lpstr>The height is more than 1.9 meter</vt:lpstr>
      <vt:lpstr>Regression to the mean</vt:lpstr>
      <vt:lpstr>How do we treat stochastic data</vt:lpstr>
      <vt:lpstr>PowerPoint 演示文稿</vt:lpstr>
      <vt:lpstr>How to test the hypothesis?</vt:lpstr>
      <vt:lpstr>How to test the hypothesis?</vt:lpstr>
      <vt:lpstr>How to test the hypothesis?</vt:lpstr>
      <vt:lpstr>What if…</vt:lpstr>
      <vt:lpstr>Binomial distribution</vt:lpstr>
      <vt:lpstr>Binomial distribution</vt:lpstr>
      <vt:lpstr>What if…</vt:lpstr>
      <vt:lpstr>Probability estimation</vt:lpstr>
      <vt:lpstr>How to calculate confidence interval?</vt:lpstr>
      <vt:lpstr>Law of large number</vt:lpstr>
      <vt:lpstr>Applications of such idea</vt:lpstr>
      <vt:lpstr>PowerPoint 演示文稿</vt:lpstr>
      <vt:lpstr>Blaise Pascal</vt:lpstr>
      <vt:lpstr>Geek’s joke</vt:lpstr>
      <vt:lpstr>Einstein, Newton, and Pascal Play Hide and Seek</vt:lpstr>
      <vt:lpstr>Pascal’s Problem</vt:lpstr>
      <vt:lpstr>Opinions</vt:lpstr>
      <vt:lpstr>Conclusion</vt:lpstr>
      <vt:lpstr>Monty Hall problem</vt:lpstr>
      <vt:lpstr>Monty Hall problem</vt:lpstr>
      <vt:lpstr>Solution 1</vt:lpstr>
      <vt:lpstr>Solution 2</vt:lpstr>
      <vt:lpstr>Solution 3</vt:lpstr>
      <vt:lpstr>Consider 10000 doors …</vt:lpstr>
      <vt:lpstr>Monty Hall problem</vt:lpstr>
      <vt:lpstr>The probability of the same birthday in a class</vt:lpstr>
      <vt:lpstr>The probability that all have different birthday</vt:lpstr>
      <vt:lpstr>The answer</vt:lpstr>
      <vt:lpstr>The probability of selfing</vt:lpstr>
      <vt:lpstr>The probability of selfing</vt:lpstr>
      <vt:lpstr>The success of an experiment</vt:lpstr>
      <vt:lpstr>The success of an experiment</vt:lpstr>
      <vt:lpstr>The success of an experiment</vt:lpstr>
      <vt:lpstr>The conditional probability</vt:lpstr>
      <vt:lpstr>Autosomal single-locus disease</vt:lpstr>
      <vt:lpstr>Autosomal single-locus disease</vt:lpstr>
      <vt:lpstr>Bayesian theorem</vt:lpstr>
      <vt:lpstr>Probability of infection</vt:lpstr>
      <vt:lpstr>Bayesian theorem</vt:lpstr>
      <vt:lpstr>Autosomal single-locus disease</vt:lpstr>
      <vt:lpstr>The probability of 4th girl in the family, given the first 3 are all girls</vt:lpstr>
      <vt:lpstr>Genetics or stochasticity</vt:lpstr>
      <vt:lpstr>Genetics or stochasticity</vt:lpstr>
      <vt:lpstr>Genetics or stochasticity</vt:lpstr>
      <vt:lpstr>Genetics or stochasticity</vt:lpstr>
      <vt:lpstr>Number of left handed people</vt:lpstr>
      <vt:lpstr>Poisson distribution</vt:lpstr>
      <vt:lpstr>Number of left handed people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Biostatistics &amp; Experimental Design</dc:title>
  <dc:creator>windwhere</dc:creator>
  <cp:lastModifiedBy>windwhere</cp:lastModifiedBy>
  <cp:revision>70</cp:revision>
  <dcterms:created xsi:type="dcterms:W3CDTF">2014-04-20T11:02:08Z</dcterms:created>
  <dcterms:modified xsi:type="dcterms:W3CDTF">2014-04-22T10:59:13Z</dcterms:modified>
</cp:coreProperties>
</file>