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61" r:id="rId3"/>
    <p:sldId id="262" r:id="rId4"/>
    <p:sldId id="263" r:id="rId5"/>
    <p:sldId id="264" r:id="rId6"/>
    <p:sldId id="265" r:id="rId7"/>
    <p:sldId id="285" r:id="rId8"/>
    <p:sldId id="284" r:id="rId9"/>
    <p:sldId id="286" r:id="rId10"/>
    <p:sldId id="296" r:id="rId11"/>
    <p:sldId id="273" r:id="rId12"/>
    <p:sldId id="274" r:id="rId13"/>
    <p:sldId id="275" r:id="rId14"/>
    <p:sldId id="276" r:id="rId15"/>
    <p:sldId id="277" r:id="rId16"/>
    <p:sldId id="280" r:id="rId17"/>
    <p:sldId id="281" r:id="rId18"/>
    <p:sldId id="278" r:id="rId19"/>
    <p:sldId id="279" r:id="rId20"/>
    <p:sldId id="260" r:id="rId21"/>
    <p:sldId id="266" r:id="rId22"/>
    <p:sldId id="268" r:id="rId23"/>
    <p:sldId id="267" r:id="rId24"/>
    <p:sldId id="269" r:id="rId25"/>
    <p:sldId id="293" r:id="rId26"/>
    <p:sldId id="294" r:id="rId27"/>
    <p:sldId id="290" r:id="rId28"/>
    <p:sldId id="288" r:id="rId29"/>
    <p:sldId id="292" r:id="rId30"/>
    <p:sldId id="297" r:id="rId31"/>
    <p:sldId id="291" r:id="rId32"/>
    <p:sldId id="287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48BB8-9064-4018-855F-A7BF47C89DF7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05035-B87C-4394-8EFA-C4E7FAA98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22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B3432-ADFB-4B48-93FF-58E82F1B750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688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25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87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085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6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874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51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2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32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40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8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85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9CA4D-029B-4D46-9D29-EE18BF806D8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44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553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Binomial test, P = 0.001429</a:t>
            </a:r>
          </a:p>
          <a:p>
            <a:r>
              <a:rPr lang="el-GR" i="1" dirty="0" smtClean="0">
                <a:ea typeface="宋体"/>
              </a:rPr>
              <a:t>χ</a:t>
            </a:r>
            <a:r>
              <a:rPr lang="en-US" baseline="30000" dirty="0" smtClean="0">
                <a:ea typeface="宋体"/>
              </a:rPr>
              <a:t>2</a:t>
            </a:r>
            <a:r>
              <a:rPr lang="en-US" dirty="0" smtClean="0">
                <a:ea typeface="宋体"/>
              </a:rPr>
              <a:t> test, P = </a:t>
            </a:r>
            <a:r>
              <a:rPr lang="en-US" dirty="0" smtClean="0"/>
              <a:t>0.002343078</a:t>
            </a:r>
          </a:p>
          <a:p>
            <a:r>
              <a:rPr lang="en-US" dirty="0" smtClean="0"/>
              <a:t>G-test, P = 0.0009283684</a:t>
            </a:r>
          </a:p>
          <a:p>
            <a:r>
              <a:rPr lang="en-US" dirty="0" smtClean="0"/>
              <a:t>Permutation test, P = 0.001346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678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Example 2: Luria-</a:t>
            </a:r>
            <a:r>
              <a:rPr lang="en-US" dirty="0" err="1" smtClean="0">
                <a:solidFill>
                  <a:srgbClr val="92D050"/>
                </a:solidFill>
              </a:rPr>
              <a:t>Delbrück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experiment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Rectangle 119"/>
          <p:cNvSpPr>
            <a:spLocks noChangeArrowheads="1"/>
          </p:cNvSpPr>
          <p:nvPr/>
        </p:nvSpPr>
        <p:spPr bwMode="auto">
          <a:xfrm>
            <a:off x="1331640" y="2996952"/>
            <a:ext cx="6781800" cy="15240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400" u="sng"/>
              <a:t>Question:</a:t>
            </a:r>
            <a:r>
              <a:rPr lang="en-US" sz="2400"/>
              <a:t> Did the mutation to resistance happen</a:t>
            </a:r>
          </a:p>
          <a:p>
            <a:pPr algn="ctr"/>
            <a:r>
              <a:rPr lang="en-US" sz="2400"/>
              <a:t>BECAUSE of the presence of a virus, or even</a:t>
            </a:r>
          </a:p>
          <a:p>
            <a:pPr algn="ctr"/>
            <a:r>
              <a:rPr lang="en-US" sz="2400"/>
              <a:t>BEFORE adding the virus to the culture?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87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Luria-</a:t>
            </a:r>
            <a:r>
              <a:rPr lang="en-US" dirty="0" err="1"/>
              <a:t>Delbrück</a:t>
            </a:r>
            <a:r>
              <a:rPr lang="en-US" dirty="0"/>
              <a:t> </a:t>
            </a:r>
            <a:r>
              <a:rPr lang="en-US" dirty="0" smtClean="0"/>
              <a:t>experiment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24"/>
          <a:stretch/>
        </p:blipFill>
        <p:spPr bwMode="auto">
          <a:xfrm>
            <a:off x="1403648" y="1412776"/>
            <a:ext cx="6267722" cy="528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52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Luria-delbruck diagram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32656"/>
            <a:ext cx="43719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82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upload.wikimedia.org/wikipedia/commons/c/c1/Poisson_distribution_PMF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628801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2.bp.blogspot.com/_x1GFwR5SsFM/TSziSoXc9iI/AAAAAAAAA2A/Rihr7EDjMPY/s1600/ld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12776"/>
            <a:ext cx="4392415" cy="329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bionicturtle.com/images/uploads/WindowsLiveWriterPoissonDistribution_97F1le_paint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37112"/>
            <a:ext cx="304800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69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5759"/>
            <a:ext cx="8229600" cy="447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913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4" r="26717" b="5543"/>
          <a:stretch/>
        </p:blipFill>
        <p:spPr bwMode="auto">
          <a:xfrm>
            <a:off x="683568" y="44624"/>
            <a:ext cx="7315200" cy="671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57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140968"/>
            <a:ext cx="485775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412776"/>
            <a:ext cx="4650791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41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11" y="1600200"/>
            <a:ext cx="716317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34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4624"/>
            <a:ext cx="7128792" cy="6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69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basic idea of hypothesis testing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 smtClean="0"/>
              <a:t>: A null hypothesis</a:t>
            </a:r>
          </a:p>
          <a:p>
            <a:r>
              <a:rPr lang="en-US" dirty="0" smtClean="0"/>
              <a:t>Given </a:t>
            </a:r>
            <a:r>
              <a:rPr lang="en-US" dirty="0"/>
              <a:t>H</a:t>
            </a:r>
            <a:r>
              <a:rPr lang="en-US" baseline="-25000" dirty="0"/>
              <a:t>0</a:t>
            </a:r>
            <a:r>
              <a:rPr lang="en-US" dirty="0" smtClean="0"/>
              <a:t>, calculate the probability of the observation (and more extreme observations)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i="1" dirty="0" smtClean="0">
                <a:sym typeface="Wingdings" panose="05000000000000000000" pitchFamily="2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 value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If </a:t>
            </a:r>
            <a:r>
              <a:rPr lang="en-US" i="1" dirty="0" smtClean="0">
                <a:sym typeface="Wingdings" panose="05000000000000000000" pitchFamily="2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 value is small, the phenomenon is unlikely to be observed in a single event.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Something is wrong: the H</a:t>
            </a:r>
            <a:r>
              <a:rPr lang="en-US" baseline="-25000" dirty="0" smtClean="0">
                <a:sym typeface="Wingdings" panose="05000000000000000000" pitchFamily="2" charset="2"/>
              </a:rPr>
              <a:t>0</a:t>
            </a:r>
            <a:r>
              <a:rPr lang="en-US" dirty="0" smtClean="0">
                <a:sym typeface="Wingdings" panose="05000000000000000000" pitchFamily="2" charset="2"/>
              </a:rPr>
              <a:t> is incorrect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The alternative hypothesis (H</a:t>
            </a:r>
            <a:r>
              <a:rPr lang="en-US" baseline="-25000" dirty="0" smtClean="0">
                <a:sym typeface="Wingdings" panose="05000000000000000000" pitchFamily="2" charset="2"/>
              </a:rPr>
              <a:t>A</a:t>
            </a:r>
            <a:r>
              <a:rPr lang="en-US" dirty="0" smtClean="0">
                <a:sym typeface="Wingdings" panose="05000000000000000000" pitchFamily="2" charset="2"/>
              </a:rPr>
              <a:t>) is correct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2566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Example 3: 2 </a:t>
            </a:r>
            <a:r>
              <a:rPr lang="en-US" dirty="0" smtClean="0">
                <a:solidFill>
                  <a:srgbClr val="92D050"/>
                </a:solidFill>
              </a:rPr>
              <a:t>by 2 contingency table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 ontology (GO) enrichment</a:t>
            </a:r>
          </a:p>
          <a:p>
            <a:pPr lvl="1"/>
            <a:r>
              <a:rPr lang="en-US" dirty="0" smtClean="0"/>
              <a:t>In yeast, there are 6000 genes</a:t>
            </a:r>
          </a:p>
          <a:p>
            <a:pPr lvl="1"/>
            <a:r>
              <a:rPr lang="en-US" dirty="0" smtClean="0"/>
              <a:t>100 genes tend to be highly expressed in high salt</a:t>
            </a:r>
          </a:p>
          <a:p>
            <a:pPr lvl="1"/>
            <a:r>
              <a:rPr lang="en-US" dirty="0" smtClean="0"/>
              <a:t>A GO category called apoptosis, which contains 200 genes</a:t>
            </a:r>
          </a:p>
          <a:p>
            <a:r>
              <a:rPr lang="en-US" dirty="0"/>
              <a:t>2 by 2 contingency table</a:t>
            </a:r>
            <a:endParaRPr lang="en-US" dirty="0" smtClean="0"/>
          </a:p>
          <a:p>
            <a:pPr lvl="1"/>
            <a:r>
              <a:rPr lang="en-US" dirty="0" smtClean="0"/>
              <a:t>Highly expressed or not</a:t>
            </a:r>
          </a:p>
          <a:p>
            <a:pPr lvl="1"/>
            <a:r>
              <a:rPr lang="en-US" dirty="0" smtClean="0"/>
              <a:t>In the GO category or not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5603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by 2 contingency table</a:t>
            </a:r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0863635"/>
              </p:ext>
            </p:extLst>
          </p:nvPr>
        </p:nvGraphicFramePr>
        <p:xfrm>
          <a:off x="179512" y="2780928"/>
          <a:ext cx="86616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439"/>
                <a:gridCol w="1981385"/>
                <a:gridCol w="2565917"/>
                <a:gridCol w="17649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h</a:t>
                      </a:r>
                      <a:r>
                        <a:rPr lang="en-US" dirty="0" smtClean="0"/>
                        <a:t>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 the GO category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Not in the GO category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4734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by 2 contingency table</a:t>
            </a:r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69564"/>
              </p:ext>
            </p:extLst>
          </p:nvPr>
        </p:nvGraphicFramePr>
        <p:xfrm>
          <a:off x="179512" y="2780928"/>
          <a:ext cx="86616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439"/>
                <a:gridCol w="1981385"/>
                <a:gridCol w="2565917"/>
                <a:gridCol w="17649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h</a:t>
                      </a:r>
                      <a:r>
                        <a:rPr lang="en-US" dirty="0" smtClean="0"/>
                        <a:t>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 the GO category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Not in the GO category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8227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independence</a:t>
            </a:r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2898134"/>
              </p:ext>
            </p:extLst>
          </p:nvPr>
        </p:nvGraphicFramePr>
        <p:xfrm>
          <a:off x="179512" y="2780928"/>
          <a:ext cx="86616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439"/>
                <a:gridCol w="1981385"/>
                <a:gridCol w="2565917"/>
                <a:gridCol w="17649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h</a:t>
                      </a:r>
                      <a:r>
                        <a:rPr lang="en-US" dirty="0" smtClean="0"/>
                        <a:t>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 the GO category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Not in the GO category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1772816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Are highly expressed genes enriched in a GO category?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641734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simpler example</a:t>
            </a:r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1942724"/>
              </p:ext>
            </p:extLst>
          </p:nvPr>
        </p:nvGraphicFramePr>
        <p:xfrm>
          <a:off x="179512" y="2780928"/>
          <a:ext cx="86616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439"/>
                <a:gridCol w="1981385"/>
                <a:gridCol w="2565917"/>
                <a:gridCol w="17649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Female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First two rows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Third</a:t>
                      </a:r>
                      <a:r>
                        <a:rPr lang="en-US" b="0" baseline="0" dirty="0" smtClean="0"/>
                        <a:t> row and behind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1772816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Are ladies enriched in the first two rows of the class?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22934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Example 4: Are essential genes clustered in the genome?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2" t="18042" r="15716" b="44575"/>
          <a:stretch/>
        </p:blipFill>
        <p:spPr bwMode="auto">
          <a:xfrm>
            <a:off x="755576" y="2132856"/>
            <a:ext cx="7573993" cy="273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5988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Runs test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Unfortunately we are unable to provide accessible alternative text for this. If you require assistance to access this image, or to obtain a text description, please contact npg@nature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495678" cy="511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453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An example of final report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</a:p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/>
              <a:t>: gene orientation is random</a:t>
            </a:r>
          </a:p>
          <a:p>
            <a:r>
              <a:rPr lang="en-US" dirty="0" smtClean="0"/>
              <a:t>H</a:t>
            </a:r>
            <a:r>
              <a:rPr lang="en-US" baseline="-25000" dirty="0" smtClean="0"/>
              <a:t>A</a:t>
            </a:r>
            <a:r>
              <a:rPr lang="en-US" dirty="0" smtClean="0"/>
              <a:t>: </a:t>
            </a:r>
            <a:r>
              <a:rPr lang="en-US" dirty="0"/>
              <a:t>for the sake of sharing proximate </a:t>
            </a:r>
            <a:r>
              <a:rPr lang="en-US" dirty="0" err="1"/>
              <a:t>cis</a:t>
            </a:r>
            <a:r>
              <a:rPr lang="en-US" dirty="0"/>
              <a:t> regulatory elements, </a:t>
            </a:r>
            <a:r>
              <a:rPr lang="en-US" dirty="0" smtClean="0"/>
              <a:t>gene </a:t>
            </a:r>
            <a:r>
              <a:rPr lang="en-US" dirty="0"/>
              <a:t>orientation is not random; rather, it change more frequently than </a:t>
            </a:r>
            <a:r>
              <a:rPr lang="en-US" dirty="0" smtClean="0"/>
              <a:t>random </a:t>
            </a:r>
            <a:r>
              <a:rPr lang="en-US" dirty="0"/>
              <a:t>expectation</a:t>
            </a:r>
          </a:p>
        </p:txBody>
      </p:sp>
    </p:spTree>
    <p:extLst>
      <p:ext uri="{BB962C8B-B14F-4D97-AF65-F5344CB8AC3E}">
        <p14:creationId xmlns:p14="http://schemas.microsoft.com/office/powerpoint/2010/main" val="2898953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test the hypothesis?</a:t>
            </a:r>
          </a:p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Yeast</a:t>
            </a:r>
          </a:p>
          <a:p>
            <a:r>
              <a:rPr lang="en-US" dirty="0" smtClean="0"/>
              <a:t>Test</a:t>
            </a:r>
          </a:p>
          <a:p>
            <a:pPr lvl="1"/>
            <a:r>
              <a:rPr lang="en-US" dirty="0" smtClean="0"/>
              <a:t>Runs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517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interesting hypothesis with solid statistics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chromosome</a:t>
            </a:r>
          </a:p>
          <a:p>
            <a:r>
              <a:rPr lang="en-US" dirty="0" smtClean="0"/>
              <a:t>Whole genome</a:t>
            </a:r>
          </a:p>
          <a:p>
            <a:r>
              <a:rPr lang="en-US" dirty="0" smtClean="0"/>
              <a:t>Homogeneity</a:t>
            </a:r>
          </a:p>
          <a:p>
            <a:r>
              <a:rPr lang="en-US" dirty="0" smtClean="0"/>
              <a:t>Meta-analysis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495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example of hypothesis testing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 smtClean="0"/>
              <a:t>: A null hypothesis</a:t>
            </a:r>
          </a:p>
          <a:p>
            <a:pPr lvl="1"/>
            <a:r>
              <a:rPr lang="en-US" dirty="0" smtClean="0"/>
              <a:t>There </a:t>
            </a:r>
            <a:r>
              <a:rPr lang="en-US" dirty="0"/>
              <a:t>is no difference between coke and sprite</a:t>
            </a:r>
          </a:p>
          <a:p>
            <a:r>
              <a:rPr lang="en-US" dirty="0" smtClean="0"/>
              <a:t>Given </a:t>
            </a:r>
            <a:r>
              <a:rPr lang="en-US" dirty="0"/>
              <a:t>H</a:t>
            </a:r>
            <a:r>
              <a:rPr lang="en-US" baseline="-25000" dirty="0"/>
              <a:t>0</a:t>
            </a:r>
            <a:r>
              <a:rPr lang="en-US" dirty="0" smtClean="0"/>
              <a:t>, calculate the probability of the observation (and more extreme observations)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i="1" dirty="0" smtClean="0">
                <a:sym typeface="Wingdings" panose="05000000000000000000" pitchFamily="2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 value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all correct </a:t>
            </a:r>
            <a:r>
              <a:rPr lang="en-US" dirty="0" smtClean="0">
                <a:sym typeface="Wingdings" panose="05000000000000000000" pitchFamily="2" charset="2"/>
              </a:rPr>
              <a:t>in 10 cups: </a:t>
            </a:r>
            <a:r>
              <a:rPr lang="en-US" i="1" dirty="0" smtClean="0">
                <a:sym typeface="Wingdings" panose="05000000000000000000" pitchFamily="2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 = 0.5</a:t>
            </a:r>
            <a:r>
              <a:rPr lang="en-US" baseline="30000" dirty="0" smtClean="0">
                <a:sym typeface="Wingdings" panose="05000000000000000000" pitchFamily="2" charset="2"/>
              </a:rPr>
              <a:t>10</a:t>
            </a:r>
            <a:r>
              <a:rPr lang="en-US" dirty="0" smtClean="0">
                <a:sym typeface="Wingdings" panose="05000000000000000000" pitchFamily="2" charset="2"/>
              </a:rPr>
              <a:t> = 0.001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P is smaller than pre-set cutoff 0.05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The H</a:t>
            </a:r>
            <a:r>
              <a:rPr lang="en-US" baseline="-25000" dirty="0" smtClean="0">
                <a:sym typeface="Wingdings" panose="05000000000000000000" pitchFamily="2" charset="2"/>
              </a:rPr>
              <a:t>0</a:t>
            </a:r>
            <a:r>
              <a:rPr lang="en-US" dirty="0" smtClean="0">
                <a:sym typeface="Wingdings" panose="05000000000000000000" pitchFamily="2" charset="2"/>
              </a:rPr>
              <a:t> is likely to be incorrect; H</a:t>
            </a:r>
            <a:r>
              <a:rPr lang="en-US" baseline="-25000" dirty="0" smtClean="0">
                <a:sym typeface="Wingdings" panose="05000000000000000000" pitchFamily="2" charset="2"/>
              </a:rPr>
              <a:t>A</a:t>
            </a:r>
            <a:r>
              <a:rPr lang="en-US" dirty="0" smtClean="0">
                <a:sym typeface="Wingdings" panose="05000000000000000000" pitchFamily="2" charset="2"/>
              </a:rPr>
              <a:t> is correct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Most likely, the person is able to tell the difference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1611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learned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Exact test</a:t>
            </a:r>
          </a:p>
          <a:p>
            <a:r>
              <a:rPr lang="en-US" dirty="0" smtClean="0"/>
              <a:t>One tail test vs two tail test</a:t>
            </a:r>
          </a:p>
          <a:p>
            <a:r>
              <a:rPr lang="en-US" dirty="0" smtClean="0"/>
              <a:t>Permutation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49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649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5: </a:t>
            </a:r>
            <a:r>
              <a:rPr lang="en-US" dirty="0"/>
              <a:t>Transmission disequilibrium </a:t>
            </a:r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内容占位符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3221956"/>
              </p:ext>
            </p:extLst>
          </p:nvPr>
        </p:nvGraphicFramePr>
        <p:xfrm>
          <a:off x="827584" y="2708920"/>
          <a:ext cx="748883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439"/>
                <a:gridCol w="1981385"/>
                <a:gridCol w="2221904"/>
                <a:gridCol w="93610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Transmitted 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Transmitted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Non-transmitted</a:t>
                      </a:r>
                      <a:r>
                        <a:rPr lang="en-US" baseline="0" dirty="0" smtClean="0"/>
                        <a:t> 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Non-transmitted</a:t>
                      </a:r>
                      <a:r>
                        <a:rPr lang="en-US" baseline="0" dirty="0" smtClean="0"/>
                        <a:t> 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8738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75169" y="1772816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3395937" y="177281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直接连接符 6"/>
          <p:cNvCxnSpPr>
            <a:cxnSpLocks noChangeAspect="1"/>
            <a:stCxn id="4" idx="3"/>
            <a:endCxn id="5" idx="2"/>
          </p:cNvCxnSpPr>
          <p:nvPr/>
        </p:nvCxnSpPr>
        <p:spPr>
          <a:xfrm>
            <a:off x="2751233" y="2060848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 noChangeAspect="1"/>
          </p:cNvCxnSpPr>
          <p:nvPr/>
        </p:nvCxnSpPr>
        <p:spPr>
          <a:xfrm>
            <a:off x="3073585" y="206084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 noChangeAspect="1"/>
          </p:cNvCxnSpPr>
          <p:nvPr/>
        </p:nvCxnSpPr>
        <p:spPr>
          <a:xfrm>
            <a:off x="2016234" y="2933194"/>
            <a:ext cx="20809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cxnSpLocks noChangeAspect="1"/>
          </p:cNvCxnSpPr>
          <p:nvPr/>
        </p:nvCxnSpPr>
        <p:spPr>
          <a:xfrm>
            <a:off x="2016234" y="2933194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cxnSpLocks noChangeAspect="1"/>
          </p:cNvCxnSpPr>
          <p:nvPr/>
        </p:nvCxnSpPr>
        <p:spPr>
          <a:xfrm>
            <a:off x="3073069" y="2933194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椭圆 26"/>
          <p:cNvSpPr>
            <a:spLocks noChangeAspect="1"/>
          </p:cNvSpPr>
          <p:nvPr/>
        </p:nvSpPr>
        <p:spPr>
          <a:xfrm>
            <a:off x="1720914" y="380553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2785037" y="3805538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5021064" y="3805538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6221015" y="5049998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6948264" y="5049385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矩形 47"/>
          <p:cNvSpPr>
            <a:spLocks noChangeAspect="1"/>
          </p:cNvSpPr>
          <p:nvPr/>
        </p:nvSpPr>
        <p:spPr>
          <a:xfrm>
            <a:off x="6221015" y="5877272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椭圆 48"/>
          <p:cNvSpPr>
            <a:spLocks noChangeAspect="1"/>
          </p:cNvSpPr>
          <p:nvPr/>
        </p:nvSpPr>
        <p:spPr>
          <a:xfrm>
            <a:off x="6941095" y="5877272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452320" y="508478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Patients</a:t>
            </a:r>
            <a:endParaRPr lang="en-US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7452320" y="5733256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Normal individuals</a:t>
            </a:r>
            <a:endParaRPr lang="en-US" sz="2400" dirty="0"/>
          </a:p>
        </p:txBody>
      </p:sp>
      <p:cxnSp>
        <p:nvCxnSpPr>
          <p:cNvPr id="54" name="直接连接符 53"/>
          <p:cNvCxnSpPr>
            <a:cxnSpLocks noChangeAspect="1"/>
          </p:cNvCxnSpPr>
          <p:nvPr/>
        </p:nvCxnSpPr>
        <p:spPr>
          <a:xfrm>
            <a:off x="4097178" y="2949132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矩形 55"/>
          <p:cNvSpPr>
            <a:spLocks noChangeAspect="1"/>
          </p:cNvSpPr>
          <p:nvPr/>
        </p:nvSpPr>
        <p:spPr>
          <a:xfrm>
            <a:off x="3809146" y="3821478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直接连接符 57"/>
          <p:cNvCxnSpPr>
            <a:cxnSpLocks noChangeAspect="1"/>
          </p:cNvCxnSpPr>
          <p:nvPr/>
        </p:nvCxnSpPr>
        <p:spPr>
          <a:xfrm>
            <a:off x="4365873" y="4094803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cxnSpLocks noChangeAspect="1"/>
          </p:cNvCxnSpPr>
          <p:nvPr/>
        </p:nvCxnSpPr>
        <p:spPr>
          <a:xfrm>
            <a:off x="4688741" y="4093570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cxnSpLocks noChangeAspect="1"/>
          </p:cNvCxnSpPr>
          <p:nvPr/>
        </p:nvCxnSpPr>
        <p:spPr>
          <a:xfrm>
            <a:off x="4320490" y="498837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cxnSpLocks noChangeAspect="1"/>
          </p:cNvCxnSpPr>
          <p:nvPr/>
        </p:nvCxnSpPr>
        <p:spPr>
          <a:xfrm>
            <a:off x="5040570" y="498837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矩形 61"/>
          <p:cNvSpPr>
            <a:spLocks noChangeAspect="1"/>
          </p:cNvSpPr>
          <p:nvPr/>
        </p:nvSpPr>
        <p:spPr>
          <a:xfrm>
            <a:off x="4025170" y="5860722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椭圆 62"/>
          <p:cNvSpPr>
            <a:spLocks noChangeAspect="1"/>
          </p:cNvSpPr>
          <p:nvPr/>
        </p:nvSpPr>
        <p:spPr>
          <a:xfrm>
            <a:off x="4745250" y="5860722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直接连接符 63"/>
          <p:cNvCxnSpPr>
            <a:cxnSpLocks noChangeAspect="1"/>
          </p:cNvCxnSpPr>
          <p:nvPr/>
        </p:nvCxnSpPr>
        <p:spPr>
          <a:xfrm>
            <a:off x="4320490" y="4988378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矩形 42"/>
          <p:cNvSpPr>
            <a:spLocks noChangeAspect="1"/>
          </p:cNvSpPr>
          <p:nvPr/>
        </p:nvSpPr>
        <p:spPr>
          <a:xfrm>
            <a:off x="496778" y="3806771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直接连接符 43"/>
          <p:cNvCxnSpPr>
            <a:cxnSpLocks noChangeAspect="1"/>
          </p:cNvCxnSpPr>
          <p:nvPr/>
        </p:nvCxnSpPr>
        <p:spPr>
          <a:xfrm>
            <a:off x="1053505" y="4080096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cxnSpLocks noChangeAspect="1"/>
          </p:cNvCxnSpPr>
          <p:nvPr/>
        </p:nvCxnSpPr>
        <p:spPr>
          <a:xfrm>
            <a:off x="1388167" y="4093570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cxnSpLocks noChangeAspect="1"/>
          </p:cNvCxnSpPr>
          <p:nvPr/>
        </p:nvCxnSpPr>
        <p:spPr>
          <a:xfrm>
            <a:off x="330816" y="4965916"/>
            <a:ext cx="20809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cxnSpLocks noChangeAspect="1"/>
          </p:cNvCxnSpPr>
          <p:nvPr/>
        </p:nvCxnSpPr>
        <p:spPr>
          <a:xfrm>
            <a:off x="330816" y="4965916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cxnSpLocks noChangeAspect="1"/>
          </p:cNvCxnSpPr>
          <p:nvPr/>
        </p:nvCxnSpPr>
        <p:spPr>
          <a:xfrm>
            <a:off x="1387651" y="4965916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椭圆 65"/>
          <p:cNvSpPr>
            <a:spLocks noChangeAspect="1"/>
          </p:cNvSpPr>
          <p:nvPr/>
        </p:nvSpPr>
        <p:spPr>
          <a:xfrm>
            <a:off x="35496" y="5838260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矩形 66"/>
          <p:cNvSpPr>
            <a:spLocks noChangeAspect="1"/>
          </p:cNvSpPr>
          <p:nvPr/>
        </p:nvSpPr>
        <p:spPr>
          <a:xfrm>
            <a:off x="1099619" y="5838260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直接连接符 67"/>
          <p:cNvCxnSpPr>
            <a:cxnSpLocks noChangeAspect="1"/>
          </p:cNvCxnSpPr>
          <p:nvPr/>
        </p:nvCxnSpPr>
        <p:spPr>
          <a:xfrm>
            <a:off x="2411760" y="4981854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矩形 68"/>
          <p:cNvSpPr>
            <a:spLocks noChangeAspect="1"/>
          </p:cNvSpPr>
          <p:nvPr/>
        </p:nvSpPr>
        <p:spPr>
          <a:xfrm>
            <a:off x="2123728" y="5854200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5169" y="234888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0" name="TextBox 69"/>
          <p:cNvSpPr txBox="1"/>
          <p:nvPr/>
        </p:nvSpPr>
        <p:spPr>
          <a:xfrm>
            <a:off x="3401291" y="234888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1" name="TextBox 70"/>
          <p:cNvSpPr txBox="1"/>
          <p:nvPr/>
        </p:nvSpPr>
        <p:spPr>
          <a:xfrm>
            <a:off x="3809146" y="439018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2" name="TextBox 71"/>
          <p:cNvSpPr txBox="1"/>
          <p:nvPr/>
        </p:nvSpPr>
        <p:spPr>
          <a:xfrm>
            <a:off x="5028737" y="439018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3" name="TextBox 72"/>
          <p:cNvSpPr txBox="1"/>
          <p:nvPr/>
        </p:nvSpPr>
        <p:spPr>
          <a:xfrm>
            <a:off x="4758328" y="642647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4" name="TextBox 73"/>
          <p:cNvSpPr txBox="1"/>
          <p:nvPr/>
        </p:nvSpPr>
        <p:spPr>
          <a:xfrm>
            <a:off x="4025170" y="642647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AA</a:t>
            </a:r>
            <a:endParaRPr lang="en-US" sz="2400" dirty="0"/>
          </a:p>
        </p:txBody>
      </p:sp>
      <p:sp>
        <p:nvSpPr>
          <p:cNvPr id="75" name="TextBox 74"/>
          <p:cNvSpPr txBox="1"/>
          <p:nvPr/>
        </p:nvSpPr>
        <p:spPr>
          <a:xfrm>
            <a:off x="2123728" y="642647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6" name="TextBox 75"/>
          <p:cNvSpPr txBox="1"/>
          <p:nvPr/>
        </p:nvSpPr>
        <p:spPr>
          <a:xfrm>
            <a:off x="1099619" y="642647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7" name="TextBox 76"/>
          <p:cNvSpPr txBox="1"/>
          <p:nvPr/>
        </p:nvSpPr>
        <p:spPr>
          <a:xfrm>
            <a:off x="32412" y="642647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8" name="TextBox 77"/>
          <p:cNvSpPr txBox="1"/>
          <p:nvPr/>
        </p:nvSpPr>
        <p:spPr>
          <a:xfrm>
            <a:off x="496778" y="439018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9" name="TextBox 78"/>
          <p:cNvSpPr txBox="1"/>
          <p:nvPr/>
        </p:nvSpPr>
        <p:spPr>
          <a:xfrm>
            <a:off x="1720914" y="439018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80" name="TextBox 79"/>
          <p:cNvSpPr txBox="1"/>
          <p:nvPr/>
        </p:nvSpPr>
        <p:spPr>
          <a:xfrm>
            <a:off x="2768674" y="439018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graphicFrame>
        <p:nvGraphicFramePr>
          <p:cNvPr id="81" name="内容占位符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196356"/>
              </p:ext>
            </p:extLst>
          </p:nvPr>
        </p:nvGraphicFramePr>
        <p:xfrm>
          <a:off x="4601234" y="1052736"/>
          <a:ext cx="4388231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2934"/>
                <a:gridCol w="1054800"/>
                <a:gridCol w="1055518"/>
                <a:gridCol w="79497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Transmitted 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Transmitted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Non-transmitted</a:t>
                      </a:r>
                      <a:r>
                        <a:rPr lang="en-US" baseline="0" dirty="0" smtClean="0"/>
                        <a:t> 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Non-transmitted</a:t>
                      </a:r>
                      <a:r>
                        <a:rPr lang="en-US" baseline="0" dirty="0" smtClean="0"/>
                        <a:t> 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74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if …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 smtClean="0"/>
              <a:t>: A null hypothesis</a:t>
            </a:r>
          </a:p>
          <a:p>
            <a:pPr lvl="1"/>
            <a:r>
              <a:rPr lang="en-US" dirty="0" smtClean="0"/>
              <a:t>There </a:t>
            </a:r>
            <a:r>
              <a:rPr lang="en-US" dirty="0"/>
              <a:t>is no difference between coke and sprite</a:t>
            </a:r>
          </a:p>
          <a:p>
            <a:r>
              <a:rPr lang="en-US" dirty="0" smtClean="0"/>
              <a:t>A person get 9 out 10 cups correct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What is the </a:t>
            </a:r>
            <a:r>
              <a:rPr lang="en-US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value?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6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if …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H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: A null hypothesis</a:t>
                </a:r>
              </a:p>
              <a:p>
                <a:pPr lvl="1"/>
                <a:r>
                  <a:rPr lang="en-US" dirty="0" smtClean="0"/>
                  <a:t>There </a:t>
                </a:r>
                <a:r>
                  <a:rPr lang="en-US" dirty="0"/>
                  <a:t>is no difference between coke and sprite</a:t>
                </a:r>
              </a:p>
              <a:p>
                <a:r>
                  <a:rPr lang="en-US" dirty="0" smtClean="0"/>
                  <a:t>A person get 9 out 10 cups correct</a:t>
                </a:r>
              </a:p>
              <a:p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What is the </a:t>
                </a:r>
                <a:r>
                  <a:rPr lang="en-US" i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P</a:t>
                </a:r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value?</a:t>
                </a:r>
              </a:p>
              <a:p>
                <a:r>
                  <a:rPr lang="en-US" dirty="0"/>
                  <a:t>the probability of the observation (and more extreme observations</a:t>
                </a:r>
                <a:r>
                  <a:rPr lang="en-US" dirty="0" smtClean="0"/>
                  <a:t>)</a:t>
                </a:r>
              </a:p>
              <a:p>
                <a:r>
                  <a:rPr lang="en-US" i="1" dirty="0" smtClean="0">
                    <a:sym typeface="Wingdings" panose="05000000000000000000" pitchFamily="2" charset="2"/>
                  </a:rPr>
                  <a:t>P</a:t>
                </a:r>
                <a:r>
                  <a:rPr lang="en-US" dirty="0" smtClean="0">
                    <a:sym typeface="Wingdings" panose="05000000000000000000" pitchFamily="2" charset="2"/>
                  </a:rPr>
                  <a:t> 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/>
                            <a:sym typeface="Wingdings" panose="05000000000000000000" pitchFamily="2" charset="2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sym typeface="Wingdings" panose="05000000000000000000" pitchFamily="2" charset="2"/>
                              </a:rPr>
                              <m:t>10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sym typeface="Wingdings" panose="05000000000000000000" pitchFamily="2" charset="2"/>
                              </a:rPr>
                              <m:t>9</m:t>
                            </m:r>
                          </m:den>
                        </m:f>
                      </m:e>
                    </m:d>
                    <m:r>
                      <a:rPr lang="en-US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×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0.5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9</m:t>
                        </m:r>
                      </m:sup>
                    </m:sSup>
                    <m:r>
                      <a:rPr lang="en-US" i="1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0.5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1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/>
                            <a:sym typeface="Wingdings" panose="05000000000000000000" pitchFamily="2" charset="2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  <a:sym typeface="Wingdings" panose="05000000000000000000" pitchFamily="2" charset="2"/>
                              </a:rPr>
                              <m:t>10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sym typeface="Wingdings" panose="05000000000000000000" pitchFamily="2" charset="2"/>
                              </a:rPr>
                              <m:t>10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0.5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10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=0.011</m:t>
                    </m:r>
                  </m:oMath>
                </a14:m>
                <a:endParaRPr lang="en-US" dirty="0" smtClean="0">
                  <a:sym typeface="Wingdings" panose="05000000000000000000" pitchFamily="2" charset="2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9292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significance level (</a:t>
            </a:r>
            <a:r>
              <a:rPr lang="el-GR" dirty="0" smtClean="0"/>
              <a:t>α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α</a:t>
            </a:r>
            <a:r>
              <a:rPr lang="en-US" dirty="0" smtClean="0"/>
              <a:t> is usually set to be 0.05 or 0.01 </a:t>
            </a:r>
            <a:r>
              <a:rPr lang="en-US" b="1" dirty="0" smtClean="0"/>
              <a:t>before</a:t>
            </a:r>
            <a:r>
              <a:rPr lang="en-US" dirty="0" smtClean="0"/>
              <a:t> the calculation of </a:t>
            </a:r>
            <a:r>
              <a:rPr lang="en-US" i="1" dirty="0" smtClean="0"/>
              <a:t>P</a:t>
            </a:r>
            <a:r>
              <a:rPr lang="en-US" dirty="0" smtClean="0"/>
              <a:t> 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894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Example 1: Inferring 3:1 from data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576" y="2574098"/>
            <a:ext cx="4306688" cy="287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2508920" y="559715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err="1"/>
              <a:t>Gregor</a:t>
            </a:r>
            <a:r>
              <a:rPr lang="en-US" b="1" dirty="0"/>
              <a:t> </a:t>
            </a:r>
            <a:r>
              <a:rPr lang="en-US" b="1" dirty="0" smtClean="0"/>
              <a:t>Mendel</a:t>
            </a:r>
            <a:r>
              <a:rPr lang="en-US" dirty="0"/>
              <a:t> </a:t>
            </a:r>
            <a:endParaRPr lang="en-US" dirty="0" smtClean="0"/>
          </a:p>
          <a:p>
            <a:pPr algn="ctr"/>
            <a:r>
              <a:rPr lang="en-US" dirty="0" smtClean="0"/>
              <a:t>1822–1884</a:t>
            </a:r>
            <a:endParaRPr lang="en-US" dirty="0"/>
          </a:p>
        </p:txBody>
      </p:sp>
      <p:sp>
        <p:nvSpPr>
          <p:cNvPr id="6" name="矩形 5"/>
          <p:cNvSpPr/>
          <p:nvPr/>
        </p:nvSpPr>
        <p:spPr>
          <a:xfrm>
            <a:off x="3310347" y="1811529"/>
            <a:ext cx="2969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/>
              <a:t>Father of genetics</a:t>
            </a:r>
          </a:p>
        </p:txBody>
      </p:sp>
    </p:spTree>
    <p:extLst>
      <p:ext uri="{BB962C8B-B14F-4D97-AF65-F5344CB8AC3E}">
        <p14:creationId xmlns:p14="http://schemas.microsoft.com/office/powerpoint/2010/main" val="3326952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Guess 3:1 ratio from data</a:t>
            </a:r>
          </a:p>
          <a:p>
            <a:pPr lvl="1"/>
            <a:r>
              <a:rPr lang="en-US" dirty="0" smtClean="0"/>
              <a:t>Two alleles (diploid organisms)</a:t>
            </a:r>
          </a:p>
          <a:p>
            <a:pPr lvl="1"/>
            <a:r>
              <a:rPr lang="en-US" dirty="0" smtClean="0"/>
              <a:t>Dominance and recessive</a:t>
            </a:r>
          </a:p>
          <a:p>
            <a:pPr lvl="1"/>
            <a:r>
              <a:rPr lang="en-US" dirty="0" smtClean="0"/>
              <a:t>Segregation in gametes</a:t>
            </a:r>
          </a:p>
          <a:p>
            <a:pPr lvl="1"/>
            <a:r>
              <a:rPr lang="en-US" dirty="0" smtClean="0"/>
              <a:t>Random combination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35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find 80 yellow peas and 10 green peas, statistically, are you accepting of rejecting 3:1 ratio?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949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1336</TotalTime>
  <Words>681</Words>
  <Application>Microsoft Office PowerPoint</Application>
  <PresentationFormat>全屏显示(4:3)</PresentationFormat>
  <Paragraphs>167</Paragraphs>
  <Slides>33</Slides>
  <Notes>1</Notes>
  <HiddenSlides>1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4" baseType="lpstr">
      <vt:lpstr>Office 主题​​</vt:lpstr>
      <vt:lpstr>Hypothesis testing</vt:lpstr>
      <vt:lpstr>The basic idea of hypothesis testing</vt:lpstr>
      <vt:lpstr>An example of hypothesis testing</vt:lpstr>
      <vt:lpstr>What if …</vt:lpstr>
      <vt:lpstr>What if …</vt:lpstr>
      <vt:lpstr>The significance level (α)</vt:lpstr>
      <vt:lpstr>Example 1: Inferring 3:1 from data</vt:lpstr>
      <vt:lpstr>PowerPoint 演示文稿</vt:lpstr>
      <vt:lpstr>PowerPoint 演示文稿</vt:lpstr>
      <vt:lpstr>PowerPoint 演示文稿</vt:lpstr>
      <vt:lpstr>Example 2: Luria-Delbrück experiment</vt:lpstr>
      <vt:lpstr>Luria-Delbrück experiment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Example 3: 2 by 2 contingency table</vt:lpstr>
      <vt:lpstr>2 by 2 contingency table</vt:lpstr>
      <vt:lpstr>2 by 2 contingency table</vt:lpstr>
      <vt:lpstr>Test of independence</vt:lpstr>
      <vt:lpstr>A simpler example</vt:lpstr>
      <vt:lpstr>Example 4: Are essential genes clustered in the genome?</vt:lpstr>
      <vt:lpstr>Runs test</vt:lpstr>
      <vt:lpstr>An example of final report</vt:lpstr>
      <vt:lpstr>PowerPoint 演示文稿</vt:lpstr>
      <vt:lpstr>An interesting hypothesis with solid statistics</vt:lpstr>
      <vt:lpstr>Concepts learned</vt:lpstr>
      <vt:lpstr>PowerPoint 演示文稿</vt:lpstr>
      <vt:lpstr>Example 5: Transmission disequilibrium test</vt:lpstr>
      <vt:lpstr>PowerPoint 演示文稿</vt:lpstr>
    </vt:vector>
  </TitlesOfParts>
  <Company>PKU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windwhere</dc:creator>
  <cp:lastModifiedBy>windwhere</cp:lastModifiedBy>
  <cp:revision>39</cp:revision>
  <dcterms:created xsi:type="dcterms:W3CDTF">2014-04-24T07:02:54Z</dcterms:created>
  <dcterms:modified xsi:type="dcterms:W3CDTF">2014-04-29T04:36:10Z</dcterms:modified>
</cp:coreProperties>
</file>