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19" r:id="rId3"/>
    <p:sldId id="320" r:id="rId4"/>
    <p:sldId id="321" r:id="rId5"/>
    <p:sldId id="322" r:id="rId6"/>
    <p:sldId id="323" r:id="rId7"/>
    <p:sldId id="340" r:id="rId8"/>
    <p:sldId id="339" r:id="rId9"/>
    <p:sldId id="336" r:id="rId10"/>
    <p:sldId id="325" r:id="rId11"/>
    <p:sldId id="324" r:id="rId12"/>
    <p:sldId id="326" r:id="rId13"/>
    <p:sldId id="335" r:id="rId14"/>
    <p:sldId id="329" r:id="rId15"/>
    <p:sldId id="332" r:id="rId16"/>
    <p:sldId id="330" r:id="rId17"/>
    <p:sldId id="331" r:id="rId18"/>
    <p:sldId id="334" r:id="rId19"/>
    <p:sldId id="337" r:id="rId20"/>
    <p:sldId id="293" r:id="rId21"/>
    <p:sldId id="290" r:id="rId22"/>
    <p:sldId id="288" r:id="rId23"/>
    <p:sldId id="338" r:id="rId24"/>
    <p:sldId id="29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1" d="100"/>
          <a:sy n="71" d="100"/>
        </p:scale>
        <p:origin x="-135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F48BB8-9064-4018-855F-A7BF47C89DF7}" type="datetimeFigureOut">
              <a:rPr lang="en-US" smtClean="0"/>
              <a:t>4/14/2015</a:t>
            </a:fld>
            <a:endParaRPr 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D05035-B87C-4394-8EFA-C4E7FAA98EDA}" type="slidenum">
              <a:rPr lang="en-US" smtClean="0"/>
              <a:t>‹#›</a:t>
            </a:fld>
            <a:endParaRPr lang="en-US"/>
          </a:p>
        </p:txBody>
      </p:sp>
    </p:spTree>
    <p:extLst>
      <p:ext uri="{BB962C8B-B14F-4D97-AF65-F5344CB8AC3E}">
        <p14:creationId xmlns:p14="http://schemas.microsoft.com/office/powerpoint/2010/main" val="2336922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EFD05035-B87C-4394-8EFA-C4E7FAA98EDA}" type="slidenum">
              <a:rPr lang="en-US" smtClean="0"/>
              <a:t>23</a:t>
            </a:fld>
            <a:endParaRPr lang="en-US"/>
          </a:p>
        </p:txBody>
      </p:sp>
    </p:spTree>
    <p:extLst>
      <p:ext uri="{BB962C8B-B14F-4D97-AF65-F5344CB8AC3E}">
        <p14:creationId xmlns:p14="http://schemas.microsoft.com/office/powerpoint/2010/main" val="834683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4" name="日期占位符 3"/>
          <p:cNvSpPr>
            <a:spLocks noGrp="1"/>
          </p:cNvSpPr>
          <p:nvPr>
            <p:ph type="dt" sz="half" idx="10"/>
          </p:nvPr>
        </p:nvSpPr>
        <p:spPr/>
        <p:txBody>
          <a:bodyPr/>
          <a:lstStyle/>
          <a:p>
            <a:fld id="{FD89CA4D-029B-4D46-9D29-EE18BF806D81}" type="datetimeFigureOut">
              <a:rPr lang="en-US" smtClean="0"/>
              <a:t>4/14/2015</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933425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p>
            <a:fld id="{FD89CA4D-029B-4D46-9D29-EE18BF806D81}" type="datetimeFigureOut">
              <a:rPr lang="en-US" smtClean="0"/>
              <a:t>4/14/2015</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3702872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p>
            <a:fld id="{FD89CA4D-029B-4D46-9D29-EE18BF806D81}" type="datetimeFigureOut">
              <a:rPr lang="en-US" smtClean="0"/>
              <a:t>4/14/2015</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1709085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p>
            <a:fld id="{FD89CA4D-029B-4D46-9D29-EE18BF806D81}" type="datetimeFigureOut">
              <a:rPr lang="en-US" smtClean="0"/>
              <a:t>4/14/2015</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2938761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FD89CA4D-029B-4D46-9D29-EE18BF806D81}" type="datetimeFigureOut">
              <a:rPr lang="en-US" smtClean="0"/>
              <a:t>4/14/2015</a:t>
            </a:fld>
            <a:endParaRPr lang="en-US"/>
          </a:p>
        </p:txBody>
      </p:sp>
      <p:sp>
        <p:nvSpPr>
          <p:cNvPr id="5" name="页脚占位符 4"/>
          <p:cNvSpPr>
            <a:spLocks noGrp="1"/>
          </p:cNvSpPr>
          <p:nvPr>
            <p:ph type="ftr" sz="quarter" idx="11"/>
          </p:nvPr>
        </p:nvSpPr>
        <p:spPr/>
        <p:txBody>
          <a:bodyPr/>
          <a:lstStyle/>
          <a:p>
            <a:endParaRPr lang="en-US"/>
          </a:p>
        </p:txBody>
      </p:sp>
      <p:sp>
        <p:nvSpPr>
          <p:cNvPr id="6" name="灯片编号占位符 5"/>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42008740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4"/>
          <p:cNvSpPr>
            <a:spLocks noGrp="1"/>
          </p:cNvSpPr>
          <p:nvPr>
            <p:ph type="dt" sz="half" idx="10"/>
          </p:nvPr>
        </p:nvSpPr>
        <p:spPr/>
        <p:txBody>
          <a:bodyPr/>
          <a:lstStyle/>
          <a:p>
            <a:fld id="{FD89CA4D-029B-4D46-9D29-EE18BF806D81}" type="datetimeFigureOut">
              <a:rPr lang="en-US" smtClean="0"/>
              <a:t>4/14/2015</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142051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6"/>
          <p:cNvSpPr>
            <a:spLocks noGrp="1"/>
          </p:cNvSpPr>
          <p:nvPr>
            <p:ph type="dt" sz="half" idx="10"/>
          </p:nvPr>
        </p:nvSpPr>
        <p:spPr/>
        <p:txBody>
          <a:bodyPr/>
          <a:lstStyle/>
          <a:p>
            <a:fld id="{FD89CA4D-029B-4D46-9D29-EE18BF806D81}" type="datetimeFigureOut">
              <a:rPr lang="en-US" smtClean="0"/>
              <a:t>4/14/2015</a:t>
            </a:fld>
            <a:endParaRPr lang="en-US"/>
          </a:p>
        </p:txBody>
      </p:sp>
      <p:sp>
        <p:nvSpPr>
          <p:cNvPr id="8" name="页脚占位符 7"/>
          <p:cNvSpPr>
            <a:spLocks noGrp="1"/>
          </p:cNvSpPr>
          <p:nvPr>
            <p:ph type="ftr" sz="quarter" idx="11"/>
          </p:nvPr>
        </p:nvSpPr>
        <p:spPr/>
        <p:txBody>
          <a:bodyPr/>
          <a:lstStyle/>
          <a:p>
            <a:endParaRPr lang="en-US"/>
          </a:p>
        </p:txBody>
      </p:sp>
      <p:sp>
        <p:nvSpPr>
          <p:cNvPr id="9" name="灯片编号占位符 8"/>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28930208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日期占位符 2"/>
          <p:cNvSpPr>
            <a:spLocks noGrp="1"/>
          </p:cNvSpPr>
          <p:nvPr>
            <p:ph type="dt" sz="half" idx="10"/>
          </p:nvPr>
        </p:nvSpPr>
        <p:spPr/>
        <p:txBody>
          <a:bodyPr/>
          <a:lstStyle/>
          <a:p>
            <a:fld id="{FD89CA4D-029B-4D46-9D29-EE18BF806D81}" type="datetimeFigureOut">
              <a:rPr lang="en-US" smtClean="0"/>
              <a:t>4/14/2015</a:t>
            </a:fld>
            <a:endParaRPr lang="en-US"/>
          </a:p>
        </p:txBody>
      </p:sp>
      <p:sp>
        <p:nvSpPr>
          <p:cNvPr id="4" name="页脚占位符 3"/>
          <p:cNvSpPr>
            <a:spLocks noGrp="1"/>
          </p:cNvSpPr>
          <p:nvPr>
            <p:ph type="ftr" sz="quarter" idx="11"/>
          </p:nvPr>
        </p:nvSpPr>
        <p:spPr/>
        <p:txBody>
          <a:bodyPr/>
          <a:lstStyle/>
          <a:p>
            <a:endParaRPr lang="en-US"/>
          </a:p>
        </p:txBody>
      </p:sp>
      <p:sp>
        <p:nvSpPr>
          <p:cNvPr id="5" name="灯片编号占位符 4"/>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3359432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D89CA4D-029B-4D46-9D29-EE18BF806D81}" type="datetimeFigureOut">
              <a:rPr lang="en-US" smtClean="0"/>
              <a:t>4/14/2015</a:t>
            </a:fld>
            <a:endParaRPr lang="en-US"/>
          </a:p>
        </p:txBody>
      </p:sp>
      <p:sp>
        <p:nvSpPr>
          <p:cNvPr id="3" name="页脚占位符 2"/>
          <p:cNvSpPr>
            <a:spLocks noGrp="1"/>
          </p:cNvSpPr>
          <p:nvPr>
            <p:ph type="ftr" sz="quarter" idx="11"/>
          </p:nvPr>
        </p:nvSpPr>
        <p:spPr/>
        <p:txBody>
          <a:bodyPr/>
          <a:lstStyle/>
          <a:p>
            <a:endParaRPr lang="en-US"/>
          </a:p>
        </p:txBody>
      </p:sp>
      <p:sp>
        <p:nvSpPr>
          <p:cNvPr id="4" name="灯片编号占位符 3"/>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466340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D89CA4D-029B-4D46-9D29-EE18BF806D81}" type="datetimeFigureOut">
              <a:rPr lang="en-US" smtClean="0"/>
              <a:t>4/14/2015</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3304288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FD89CA4D-029B-4D46-9D29-EE18BF806D81}" type="datetimeFigureOut">
              <a:rPr lang="en-US" smtClean="0"/>
              <a:t>4/14/2015</a:t>
            </a:fld>
            <a:endParaRPr lang="en-US"/>
          </a:p>
        </p:txBody>
      </p:sp>
      <p:sp>
        <p:nvSpPr>
          <p:cNvPr id="6" name="页脚占位符 5"/>
          <p:cNvSpPr>
            <a:spLocks noGrp="1"/>
          </p:cNvSpPr>
          <p:nvPr>
            <p:ph type="ftr" sz="quarter" idx="11"/>
          </p:nvPr>
        </p:nvSpPr>
        <p:spPr/>
        <p:txBody>
          <a:bodyPr/>
          <a:lstStyle/>
          <a:p>
            <a:endParaRPr lang="en-US"/>
          </a:p>
        </p:txBody>
      </p:sp>
      <p:sp>
        <p:nvSpPr>
          <p:cNvPr id="7" name="灯片编号占位符 6"/>
          <p:cNvSpPr>
            <a:spLocks noGrp="1"/>
          </p:cNvSpPr>
          <p:nvPr>
            <p:ph type="sldNum" sz="quarter" idx="12"/>
          </p:nvPr>
        </p:nvSpPr>
        <p:spPr/>
        <p:txBody>
          <a:bodyPr/>
          <a:lstStyle/>
          <a:p>
            <a:fld id="{63451E25-CDD5-4458-BE79-C962BCA710DA}" type="slidenum">
              <a:rPr lang="en-US" smtClean="0"/>
              <a:t>‹#›</a:t>
            </a:fld>
            <a:endParaRPr lang="en-US"/>
          </a:p>
        </p:txBody>
      </p:sp>
    </p:spTree>
    <p:extLst>
      <p:ext uri="{BB962C8B-B14F-4D97-AF65-F5344CB8AC3E}">
        <p14:creationId xmlns:p14="http://schemas.microsoft.com/office/powerpoint/2010/main" val="2795852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89CA4D-029B-4D46-9D29-EE18BF806D81}" type="datetimeFigureOut">
              <a:rPr lang="en-US" smtClean="0"/>
              <a:t>4/14/2015</a:t>
            </a:fld>
            <a:endParaRPr 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451E25-CDD5-4458-BE79-C962BCA710DA}" type="slidenum">
              <a:rPr lang="en-US" smtClean="0"/>
              <a:t>‹#›</a:t>
            </a:fld>
            <a:endParaRPr lang="en-US"/>
          </a:p>
        </p:txBody>
      </p:sp>
    </p:spTree>
    <p:extLst>
      <p:ext uri="{BB962C8B-B14F-4D97-AF65-F5344CB8AC3E}">
        <p14:creationId xmlns:p14="http://schemas.microsoft.com/office/powerpoint/2010/main" val="39687443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en-US" dirty="0" smtClean="0"/>
              <a:t>Compare distributions</a:t>
            </a:r>
            <a:endParaRPr lang="en-US" dirty="0"/>
          </a:p>
        </p:txBody>
      </p:sp>
      <p:sp>
        <p:nvSpPr>
          <p:cNvPr id="3" name="副标题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7125537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Notes on t test</a:t>
            </a:r>
            <a:endParaRPr lang="en-US" dirty="0"/>
          </a:p>
        </p:txBody>
      </p:sp>
      <p:sp>
        <p:nvSpPr>
          <p:cNvPr id="3" name="内容占位符 2"/>
          <p:cNvSpPr>
            <a:spLocks noGrp="1"/>
          </p:cNvSpPr>
          <p:nvPr>
            <p:ph idx="1"/>
          </p:nvPr>
        </p:nvSpPr>
        <p:spPr/>
        <p:txBody>
          <a:bodyPr/>
          <a:lstStyle/>
          <a:p>
            <a:r>
              <a:rPr lang="en-US" dirty="0" smtClean="0"/>
              <a:t>t test can deal with samples with different variations (in R)</a:t>
            </a:r>
          </a:p>
          <a:p>
            <a:r>
              <a:rPr lang="en-US" dirty="0" smtClean="0"/>
              <a:t>One-tailed test </a:t>
            </a:r>
            <a:r>
              <a:rPr lang="en-US" dirty="0" err="1" smtClean="0"/>
              <a:t>vs</a:t>
            </a:r>
            <a:r>
              <a:rPr lang="en-US" dirty="0" smtClean="0"/>
              <a:t> two-tailed test</a:t>
            </a:r>
          </a:p>
          <a:p>
            <a:r>
              <a:rPr lang="en-US" dirty="0" smtClean="0"/>
              <a:t>Paired t test</a:t>
            </a:r>
          </a:p>
          <a:p>
            <a:r>
              <a:rPr lang="en-US" dirty="0" smtClean="0"/>
              <a:t>Assumptions used in t test</a:t>
            </a:r>
          </a:p>
          <a:p>
            <a:pPr lvl="1"/>
            <a:r>
              <a:rPr lang="en-US" dirty="0" smtClean="0"/>
              <a:t>Data follow normal distribution</a:t>
            </a:r>
          </a:p>
          <a:p>
            <a:pPr lvl="1"/>
            <a:endParaRPr lang="en-US" dirty="0"/>
          </a:p>
        </p:txBody>
      </p:sp>
    </p:spTree>
    <p:extLst>
      <p:ext uri="{BB962C8B-B14F-4D97-AF65-F5344CB8AC3E}">
        <p14:creationId xmlns:p14="http://schemas.microsoft.com/office/powerpoint/2010/main" val="31669081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Shapiro-</a:t>
            </a:r>
            <a:r>
              <a:rPr lang="en-US" dirty="0" err="1"/>
              <a:t>Wilk</a:t>
            </a:r>
            <a:r>
              <a:rPr lang="en-US" dirty="0"/>
              <a:t> test of normality</a:t>
            </a:r>
          </a:p>
        </p:txBody>
      </p:sp>
      <p:sp>
        <p:nvSpPr>
          <p:cNvPr id="3" name="内容占位符 2"/>
          <p:cNvSpPr>
            <a:spLocks noGrp="1"/>
          </p:cNvSpPr>
          <p:nvPr>
            <p:ph idx="1"/>
          </p:nvPr>
        </p:nvSpPr>
        <p:spPr/>
        <p:txBody>
          <a:bodyPr/>
          <a:lstStyle/>
          <a:p>
            <a:r>
              <a:rPr lang="en-US" dirty="0" smtClean="0"/>
              <a:t>Assumptions used in t test</a:t>
            </a:r>
          </a:p>
          <a:p>
            <a:pPr lvl="1"/>
            <a:r>
              <a:rPr lang="en-US" dirty="0" smtClean="0"/>
              <a:t>Data follow normal distribution</a:t>
            </a:r>
          </a:p>
          <a:p>
            <a:r>
              <a:rPr lang="en-US" b="1" dirty="0" smtClean="0">
                <a:solidFill>
                  <a:schemeClr val="accent3"/>
                </a:solidFill>
              </a:rPr>
              <a:t>Quiz: </a:t>
            </a:r>
            <a:r>
              <a:rPr lang="en-US" b="1" dirty="0" smtClean="0">
                <a:solidFill>
                  <a:schemeClr val="accent3"/>
                </a:solidFill>
              </a:rPr>
              <a:t>Are</a:t>
            </a:r>
            <a:r>
              <a:rPr lang="en-US" b="1" dirty="0" smtClean="0">
                <a:solidFill>
                  <a:schemeClr val="accent3"/>
                </a:solidFill>
              </a:rPr>
              <a:t> </a:t>
            </a:r>
            <a:r>
              <a:rPr lang="en-US" b="1" dirty="0" smtClean="0">
                <a:solidFill>
                  <a:schemeClr val="accent3"/>
                </a:solidFill>
              </a:rPr>
              <a:t>father’s expression levels follow normal </a:t>
            </a:r>
            <a:r>
              <a:rPr lang="en-US" b="1" dirty="0" err="1" smtClean="0">
                <a:solidFill>
                  <a:schemeClr val="accent3"/>
                </a:solidFill>
              </a:rPr>
              <a:t>distribution?ene</a:t>
            </a:r>
            <a:r>
              <a:rPr lang="en-US" b="1" dirty="0" smtClean="0">
                <a:solidFill>
                  <a:schemeClr val="accent3"/>
                </a:solidFill>
              </a:rPr>
              <a:t>	</a:t>
            </a:r>
            <a:endParaRPr lang="en-US" b="1" dirty="0">
              <a:solidFill>
                <a:schemeClr val="accent3"/>
              </a:solidFill>
            </a:endParaRPr>
          </a:p>
        </p:txBody>
      </p:sp>
    </p:spTree>
    <p:extLst>
      <p:ext uri="{BB962C8B-B14F-4D97-AF65-F5344CB8AC3E}">
        <p14:creationId xmlns:p14="http://schemas.microsoft.com/office/powerpoint/2010/main" val="4353807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en-US" sz="3600" dirty="0" smtClean="0"/>
              <a:t>Mann-</a:t>
            </a:r>
            <a:r>
              <a:rPr lang="en-US" sz="3600" dirty="0" err="1" smtClean="0"/>
              <a:t>Whietney</a:t>
            </a:r>
            <a:r>
              <a:rPr lang="en-US" sz="3600" dirty="0" smtClean="0"/>
              <a:t>-</a:t>
            </a:r>
            <a:r>
              <a:rPr lang="en-US" sz="3600" dirty="0"/>
              <a:t>Wilcoxon Rank </a:t>
            </a:r>
            <a:r>
              <a:rPr lang="en-US" sz="3600" dirty="0" smtClean="0"/>
              <a:t>Sum Test</a:t>
            </a:r>
            <a:endParaRPr lang="en-US" sz="3600" dirty="0"/>
          </a:p>
        </p:txBody>
      </p:sp>
      <p:sp>
        <p:nvSpPr>
          <p:cNvPr id="3" name="内容占位符 2"/>
          <p:cNvSpPr>
            <a:spLocks noGrp="1"/>
          </p:cNvSpPr>
          <p:nvPr>
            <p:ph idx="1"/>
          </p:nvPr>
        </p:nvSpPr>
        <p:spPr/>
        <p:txBody>
          <a:bodyPr/>
          <a:lstStyle/>
          <a:p>
            <a:r>
              <a:rPr lang="en-US" dirty="0" smtClean="0"/>
              <a:t>No assumption on the distribution</a:t>
            </a:r>
          </a:p>
          <a:p>
            <a:endParaRPr lang="en-US" dirty="0"/>
          </a:p>
          <a:p>
            <a:r>
              <a:rPr lang="en-US" b="1" dirty="0" smtClean="0">
                <a:solidFill>
                  <a:schemeClr val="accent3"/>
                </a:solidFill>
              </a:rPr>
              <a:t>Quiz: Are fathers and mothers expressed differently?</a:t>
            </a:r>
          </a:p>
          <a:p>
            <a:endParaRPr lang="en-US" dirty="0"/>
          </a:p>
        </p:txBody>
      </p:sp>
    </p:spTree>
    <p:extLst>
      <p:ext uri="{BB962C8B-B14F-4D97-AF65-F5344CB8AC3E}">
        <p14:creationId xmlns:p14="http://schemas.microsoft.com/office/powerpoint/2010/main" val="20503585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dirty="0" smtClean="0"/>
              <a:t>From the perspective of “sampling”</a:t>
            </a:r>
            <a:endParaRPr lang="en-US" dirty="0"/>
          </a:p>
        </p:txBody>
      </p:sp>
      <p:sp>
        <p:nvSpPr>
          <p:cNvPr id="3" name="内容占位符 2"/>
          <p:cNvSpPr>
            <a:spLocks noGrp="1"/>
          </p:cNvSpPr>
          <p:nvPr>
            <p:ph idx="1"/>
          </p:nvPr>
        </p:nvSpPr>
        <p:spPr/>
        <p:txBody>
          <a:bodyPr/>
          <a:lstStyle/>
          <a:p>
            <a:r>
              <a:rPr lang="en-US" dirty="0"/>
              <a:t>The null hypothesis:</a:t>
            </a:r>
          </a:p>
          <a:p>
            <a:pPr lvl="1"/>
            <a:r>
              <a:rPr lang="en-US" dirty="0"/>
              <a:t>Two lists of numbers (samples) are drawn from the same set </a:t>
            </a:r>
            <a:r>
              <a:rPr lang="en-US" dirty="0" smtClean="0"/>
              <a:t>(same distribution)</a:t>
            </a:r>
            <a:endParaRPr lang="en-US" dirty="0"/>
          </a:p>
          <a:p>
            <a:r>
              <a:rPr lang="en-US" dirty="0"/>
              <a:t>P value: if the null hypothesis is correct, the probability of observing the difference of the mean given the standard error</a:t>
            </a:r>
          </a:p>
          <a:p>
            <a:pPr marL="0" indent="0">
              <a:buNone/>
            </a:pPr>
            <a:endParaRPr lang="en-US" dirty="0"/>
          </a:p>
        </p:txBody>
      </p:sp>
    </p:spTree>
    <p:extLst>
      <p:ext uri="{BB962C8B-B14F-4D97-AF65-F5344CB8AC3E}">
        <p14:creationId xmlns:p14="http://schemas.microsoft.com/office/powerpoint/2010/main" val="26203528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en-US" dirty="0" smtClean="0"/>
              <a:t>Other tests</a:t>
            </a:r>
            <a:endParaRPr lang="en-US" dirty="0"/>
          </a:p>
        </p:txBody>
      </p:sp>
      <p:sp>
        <p:nvSpPr>
          <p:cNvPr id="5" name="内容占位符 4"/>
          <p:cNvSpPr>
            <a:spLocks noGrp="1"/>
          </p:cNvSpPr>
          <p:nvPr>
            <p:ph idx="1"/>
          </p:nvPr>
        </p:nvSpPr>
        <p:spPr/>
        <p:txBody>
          <a:bodyPr/>
          <a:lstStyle/>
          <a:p>
            <a:r>
              <a:rPr lang="en-US" dirty="0" smtClean="0"/>
              <a:t>F-test</a:t>
            </a:r>
          </a:p>
          <a:p>
            <a:pPr lvl="1"/>
            <a:r>
              <a:rPr lang="en-US" dirty="0" smtClean="0"/>
              <a:t>Compare variance between data</a:t>
            </a:r>
          </a:p>
          <a:p>
            <a:r>
              <a:rPr lang="en-US" dirty="0"/>
              <a:t>Kolmogorov-Smirnov </a:t>
            </a:r>
            <a:r>
              <a:rPr lang="en-US" dirty="0" smtClean="0"/>
              <a:t>Tests</a:t>
            </a:r>
          </a:p>
          <a:p>
            <a:pPr lvl="1"/>
            <a:r>
              <a:rPr lang="en-US" dirty="0"/>
              <a:t>Compare distributions</a:t>
            </a:r>
          </a:p>
          <a:p>
            <a:pPr lvl="1"/>
            <a:endParaRPr lang="en-US" dirty="0"/>
          </a:p>
        </p:txBody>
      </p:sp>
    </p:spTree>
    <p:extLst>
      <p:ext uri="{BB962C8B-B14F-4D97-AF65-F5344CB8AC3E}">
        <p14:creationId xmlns:p14="http://schemas.microsoft.com/office/powerpoint/2010/main" val="31739037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The significance level (</a:t>
            </a:r>
            <a:r>
              <a:rPr lang="el-GR" dirty="0" smtClean="0"/>
              <a:t>α</a:t>
            </a:r>
            <a:r>
              <a:rPr lang="en-US" dirty="0" smtClean="0"/>
              <a:t>)</a:t>
            </a:r>
            <a:endParaRPr lang="en-US" dirty="0"/>
          </a:p>
        </p:txBody>
      </p:sp>
      <p:sp>
        <p:nvSpPr>
          <p:cNvPr id="3" name="内容占位符 2"/>
          <p:cNvSpPr>
            <a:spLocks noGrp="1"/>
          </p:cNvSpPr>
          <p:nvPr>
            <p:ph idx="1"/>
          </p:nvPr>
        </p:nvSpPr>
        <p:spPr/>
        <p:txBody>
          <a:bodyPr>
            <a:normAutofit lnSpcReduction="10000"/>
          </a:bodyPr>
          <a:lstStyle/>
          <a:p>
            <a:r>
              <a:rPr lang="el-GR" dirty="0" smtClean="0"/>
              <a:t>α</a:t>
            </a:r>
            <a:r>
              <a:rPr lang="en-US" dirty="0" smtClean="0"/>
              <a:t> is usually set to be 0.05 or 0.01 </a:t>
            </a:r>
            <a:r>
              <a:rPr lang="en-US" b="1" dirty="0" smtClean="0"/>
              <a:t>before</a:t>
            </a:r>
            <a:r>
              <a:rPr lang="en-US" dirty="0" smtClean="0"/>
              <a:t> the calculation of </a:t>
            </a:r>
            <a:r>
              <a:rPr lang="en-US" i="1" dirty="0" smtClean="0"/>
              <a:t>P</a:t>
            </a:r>
            <a:r>
              <a:rPr lang="en-US" dirty="0" smtClean="0"/>
              <a:t> value</a:t>
            </a:r>
          </a:p>
          <a:p>
            <a:endParaRPr lang="en-US" dirty="0"/>
          </a:p>
          <a:p>
            <a:r>
              <a:rPr lang="en-US" dirty="0" smtClean="0"/>
              <a:t>Equivalent to </a:t>
            </a:r>
          </a:p>
          <a:p>
            <a:pPr lvl="1"/>
            <a:r>
              <a:rPr lang="en-US" dirty="0" smtClean="0"/>
              <a:t>Among all the data consistent with the null hypothesis, 5% are rejected</a:t>
            </a:r>
          </a:p>
          <a:p>
            <a:pPr lvl="1"/>
            <a:r>
              <a:rPr lang="en-US" dirty="0" smtClean="0"/>
              <a:t>We reject the null hypothesis incorrectly ~ once every 20 tests</a:t>
            </a:r>
          </a:p>
          <a:p>
            <a:pPr lvl="1"/>
            <a:r>
              <a:rPr lang="en-US" dirty="0" smtClean="0"/>
              <a:t>5% false positive</a:t>
            </a:r>
            <a:endParaRPr lang="en-US" dirty="0"/>
          </a:p>
        </p:txBody>
      </p:sp>
    </p:spTree>
    <p:extLst>
      <p:ext uri="{BB962C8B-B14F-4D97-AF65-F5344CB8AC3E}">
        <p14:creationId xmlns:p14="http://schemas.microsoft.com/office/powerpoint/2010/main" val="800328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a:t>Multiple comparisons problem</a:t>
            </a:r>
          </a:p>
        </p:txBody>
      </p:sp>
      <p:sp>
        <p:nvSpPr>
          <p:cNvPr id="3" name="内容占位符 2"/>
          <p:cNvSpPr>
            <a:spLocks noGrp="1"/>
          </p:cNvSpPr>
          <p:nvPr>
            <p:ph idx="1"/>
          </p:nvPr>
        </p:nvSpPr>
        <p:spPr/>
        <p:txBody>
          <a:bodyPr/>
          <a:lstStyle/>
          <a:p>
            <a:r>
              <a:rPr lang="en-US" dirty="0" smtClean="0"/>
              <a:t>When compare for multiple times, 5% false positive rate could be a problem</a:t>
            </a:r>
          </a:p>
          <a:p>
            <a:r>
              <a:rPr lang="en-US" dirty="0" smtClean="0"/>
              <a:t>Consider the situation that 10000 genes are tested for significant differential gene expression, while none of them are true different, 500 genes are reported significant, and all of them are wrong.</a:t>
            </a:r>
          </a:p>
          <a:p>
            <a:r>
              <a:rPr lang="en-US" dirty="0" smtClean="0"/>
              <a:t>500/500 = 1 is the false discovery rate (FDR)</a:t>
            </a:r>
            <a:endParaRPr lang="en-US" dirty="0"/>
          </a:p>
        </p:txBody>
      </p:sp>
    </p:spTree>
    <p:extLst>
      <p:ext uri="{BB962C8B-B14F-4D97-AF65-F5344CB8AC3E}">
        <p14:creationId xmlns:p14="http://schemas.microsoft.com/office/powerpoint/2010/main" val="2194730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Q-values</a:t>
            </a:r>
            <a:endParaRPr lang="en-US" dirty="0"/>
          </a:p>
        </p:txBody>
      </p:sp>
      <p:sp>
        <p:nvSpPr>
          <p:cNvPr id="3" name="内容占位符 2"/>
          <p:cNvSpPr>
            <a:spLocks noGrp="1"/>
          </p:cNvSpPr>
          <p:nvPr>
            <p:ph idx="1"/>
          </p:nvPr>
        </p:nvSpPr>
        <p:spPr/>
        <p:txBody>
          <a:bodyPr/>
          <a:lstStyle/>
          <a:p>
            <a:r>
              <a:rPr lang="en-US" dirty="0" smtClean="0"/>
              <a:t>Q-value = FDR = false discovery rate</a:t>
            </a:r>
          </a:p>
          <a:p>
            <a:r>
              <a:rPr lang="en-US" dirty="0" smtClean="0"/>
              <a:t>When test many hypothesis in parallel, keep FDR &lt;= 0.05</a:t>
            </a:r>
          </a:p>
          <a:p>
            <a:r>
              <a:rPr lang="en-US" dirty="0">
                <a:solidFill>
                  <a:srgbClr val="FF0000"/>
                </a:solidFill>
              </a:rPr>
              <a:t>source("http://bioconductor.org/</a:t>
            </a:r>
            <a:r>
              <a:rPr lang="en-US" dirty="0" err="1">
                <a:solidFill>
                  <a:srgbClr val="FF0000"/>
                </a:solidFill>
              </a:rPr>
              <a:t>biocLite.R</a:t>
            </a:r>
            <a:r>
              <a:rPr lang="en-US" dirty="0">
                <a:solidFill>
                  <a:srgbClr val="FF0000"/>
                </a:solidFill>
              </a:rPr>
              <a:t>")</a:t>
            </a:r>
          </a:p>
          <a:p>
            <a:r>
              <a:rPr lang="en-US" dirty="0" err="1">
                <a:solidFill>
                  <a:srgbClr val="FF0000"/>
                </a:solidFill>
              </a:rPr>
              <a:t>biocLite</a:t>
            </a:r>
            <a:r>
              <a:rPr lang="en-US" dirty="0">
                <a:solidFill>
                  <a:srgbClr val="FF0000"/>
                </a:solidFill>
              </a:rPr>
              <a:t>("</a:t>
            </a:r>
            <a:r>
              <a:rPr lang="en-US" dirty="0" err="1">
                <a:solidFill>
                  <a:srgbClr val="FF0000"/>
                </a:solidFill>
              </a:rPr>
              <a:t>qvalue</a:t>
            </a:r>
            <a:r>
              <a:rPr lang="en-US" dirty="0">
                <a:solidFill>
                  <a:srgbClr val="FF0000"/>
                </a:solidFill>
              </a:rPr>
              <a:t>")</a:t>
            </a:r>
          </a:p>
          <a:p>
            <a:endParaRPr lang="en-US" dirty="0"/>
          </a:p>
        </p:txBody>
      </p:sp>
    </p:spTree>
    <p:extLst>
      <p:ext uri="{BB962C8B-B14F-4D97-AF65-F5344CB8AC3E}">
        <p14:creationId xmlns:p14="http://schemas.microsoft.com/office/powerpoint/2010/main" val="41786168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Quiz</a:t>
            </a:r>
            <a:endParaRPr lang="en-US" dirty="0"/>
          </a:p>
        </p:txBody>
      </p:sp>
      <p:sp>
        <p:nvSpPr>
          <p:cNvPr id="3" name="内容占位符 2"/>
          <p:cNvSpPr>
            <a:spLocks noGrp="1"/>
          </p:cNvSpPr>
          <p:nvPr>
            <p:ph idx="1"/>
          </p:nvPr>
        </p:nvSpPr>
        <p:spPr/>
        <p:txBody>
          <a:bodyPr>
            <a:normAutofit fontScale="92500"/>
          </a:bodyPr>
          <a:lstStyle/>
          <a:p>
            <a:r>
              <a:rPr lang="en-US" dirty="0" smtClean="0"/>
              <a:t>Females have 2 X chromosomes, while males have only one.  For all the genes on chromosome X, how many are differentially expressed between males and females?</a:t>
            </a:r>
          </a:p>
          <a:p>
            <a:r>
              <a:rPr lang="en-US" dirty="0" smtClean="0"/>
              <a:t>Lowly expressed genes tend to have larger measurement error, so let’s consider only genes with average expression level more than 10.</a:t>
            </a:r>
          </a:p>
          <a:p>
            <a:r>
              <a:rPr lang="en-US" dirty="0" smtClean="0"/>
              <a:t>Can we reject dosage compensation hypothesis with the data?</a:t>
            </a:r>
            <a:endParaRPr lang="en-US" dirty="0"/>
          </a:p>
        </p:txBody>
      </p:sp>
    </p:spTree>
    <p:extLst>
      <p:ext uri="{BB962C8B-B14F-4D97-AF65-F5344CB8AC3E}">
        <p14:creationId xmlns:p14="http://schemas.microsoft.com/office/powerpoint/2010/main" val="33348571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dirty="0" smtClean="0">
                <a:solidFill>
                  <a:schemeClr val="accent3"/>
                </a:solidFill>
              </a:rPr>
              <a:t>This is actually a good example of the final report</a:t>
            </a:r>
            <a:endParaRPr lang="en-US" dirty="0">
              <a:solidFill>
                <a:schemeClr val="accent3"/>
              </a:solidFill>
            </a:endParaRPr>
          </a:p>
        </p:txBody>
      </p:sp>
      <p:sp>
        <p:nvSpPr>
          <p:cNvPr id="3" name="内容占位符 2"/>
          <p:cNvSpPr>
            <a:spLocks noGrp="1"/>
          </p:cNvSpPr>
          <p:nvPr>
            <p:ph idx="1"/>
          </p:nvPr>
        </p:nvSpPr>
        <p:spPr/>
        <p:txBody>
          <a:bodyPr>
            <a:normAutofit fontScale="92500"/>
          </a:bodyPr>
          <a:lstStyle/>
          <a:p>
            <a:r>
              <a:rPr lang="en-US" dirty="0" smtClean="0"/>
              <a:t>Females have 2 X chromosomes, while males have only one.  For all the genes on chromosome X, how many are differentially expressed between males and females?</a:t>
            </a:r>
          </a:p>
          <a:p>
            <a:r>
              <a:rPr lang="en-US" dirty="0" smtClean="0"/>
              <a:t>Lowly expressed genes tend to have larger measurement error, so let’s consider only genes with average expression level more than 10.</a:t>
            </a:r>
          </a:p>
          <a:p>
            <a:r>
              <a:rPr lang="en-US" dirty="0" smtClean="0"/>
              <a:t>Can we reject dosage compensation hypothesis with the data?</a:t>
            </a:r>
            <a:endParaRPr lang="en-US" dirty="0"/>
          </a:p>
        </p:txBody>
      </p:sp>
    </p:spTree>
    <p:extLst>
      <p:ext uri="{BB962C8B-B14F-4D97-AF65-F5344CB8AC3E}">
        <p14:creationId xmlns:p14="http://schemas.microsoft.com/office/powerpoint/2010/main" val="16802600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dirty="0" smtClean="0"/>
              <a:t>We always ask questions such as</a:t>
            </a:r>
            <a:endParaRPr lang="en-US" dirty="0"/>
          </a:p>
        </p:txBody>
      </p:sp>
      <p:sp>
        <p:nvSpPr>
          <p:cNvPr id="3" name="内容占位符 2"/>
          <p:cNvSpPr>
            <a:spLocks noGrp="1"/>
          </p:cNvSpPr>
          <p:nvPr>
            <p:ph idx="1"/>
          </p:nvPr>
        </p:nvSpPr>
        <p:spPr/>
        <p:txBody>
          <a:bodyPr>
            <a:normAutofit lnSpcReduction="10000"/>
          </a:bodyPr>
          <a:lstStyle/>
          <a:p>
            <a:r>
              <a:rPr lang="en-US" dirty="0" smtClean="0"/>
              <a:t>Is a medicine effective?</a:t>
            </a:r>
          </a:p>
          <a:p>
            <a:r>
              <a:rPr lang="en-US" dirty="0" smtClean="0"/>
              <a:t>How do you know?</a:t>
            </a:r>
          </a:p>
          <a:p>
            <a:pPr lvl="1"/>
            <a:r>
              <a:rPr lang="en-US" dirty="0" smtClean="0"/>
              <a:t>A group of people taking the medicine</a:t>
            </a:r>
          </a:p>
          <a:p>
            <a:pPr lvl="1"/>
            <a:r>
              <a:rPr lang="en-US" dirty="0" smtClean="0"/>
              <a:t>A group of otherwise similar people (age, gender, etc.) taking placebo</a:t>
            </a:r>
          </a:p>
          <a:p>
            <a:pPr lvl="1"/>
            <a:r>
              <a:rPr lang="en-US" dirty="0" smtClean="0"/>
              <a:t>Then compare if they recovered to the same degree</a:t>
            </a:r>
          </a:p>
          <a:p>
            <a:r>
              <a:rPr lang="en-US" dirty="0" smtClean="0"/>
              <a:t>In fact, we are comparing the distribution of two groups of people</a:t>
            </a:r>
            <a:endParaRPr lang="en-US" dirty="0"/>
          </a:p>
        </p:txBody>
      </p:sp>
    </p:spTree>
    <p:extLst>
      <p:ext uri="{BB962C8B-B14F-4D97-AF65-F5344CB8AC3E}">
        <p14:creationId xmlns:p14="http://schemas.microsoft.com/office/powerpoint/2010/main" val="13865891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en-US" sz="3600" dirty="0" smtClean="0">
                <a:solidFill>
                  <a:srgbClr val="92D050"/>
                </a:solidFill>
              </a:rPr>
              <a:t>A second example of the final report: Are essential genes clustered in the genome?</a:t>
            </a:r>
            <a:endParaRPr lang="en-US" sz="3600" dirty="0">
              <a:solidFill>
                <a:srgbClr val="92D050"/>
              </a:solidFill>
            </a:endParaRPr>
          </a:p>
        </p:txBody>
      </p:sp>
      <p:sp>
        <p:nvSpPr>
          <p:cNvPr id="3" name="内容占位符 2"/>
          <p:cNvSpPr>
            <a:spLocks noGrp="1"/>
          </p:cNvSpPr>
          <p:nvPr>
            <p:ph idx="1"/>
          </p:nvPr>
        </p:nvSpPr>
        <p:spPr/>
        <p:txBody>
          <a:bodyPr/>
          <a:lstStyle/>
          <a:p>
            <a:endParaRPr lang="en-US"/>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472" t="18042" r="15716" b="44575"/>
          <a:stretch/>
        </p:blipFill>
        <p:spPr bwMode="auto">
          <a:xfrm>
            <a:off x="755576" y="2132856"/>
            <a:ext cx="7573993" cy="2734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2759884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solidFill>
                  <a:srgbClr val="92D050"/>
                </a:solidFill>
              </a:rPr>
              <a:t>Hypothesis </a:t>
            </a:r>
            <a:endParaRPr lang="en-US" dirty="0">
              <a:solidFill>
                <a:srgbClr val="92D050"/>
              </a:solidFill>
            </a:endParaRPr>
          </a:p>
        </p:txBody>
      </p:sp>
      <p:sp>
        <p:nvSpPr>
          <p:cNvPr id="3" name="内容占位符 2"/>
          <p:cNvSpPr>
            <a:spLocks noGrp="1"/>
          </p:cNvSpPr>
          <p:nvPr>
            <p:ph idx="1"/>
          </p:nvPr>
        </p:nvSpPr>
        <p:spPr/>
        <p:txBody>
          <a:bodyPr/>
          <a:lstStyle/>
          <a:p>
            <a:r>
              <a:rPr lang="en-US" dirty="0" smtClean="0"/>
              <a:t>Hypothesis</a:t>
            </a:r>
          </a:p>
          <a:p>
            <a:r>
              <a:rPr lang="en-US" dirty="0" smtClean="0"/>
              <a:t>H</a:t>
            </a:r>
            <a:r>
              <a:rPr lang="en-US" baseline="-25000" dirty="0" smtClean="0"/>
              <a:t>0</a:t>
            </a:r>
            <a:r>
              <a:rPr lang="en-US" dirty="0"/>
              <a:t>: gene orientation is random</a:t>
            </a:r>
          </a:p>
          <a:p>
            <a:r>
              <a:rPr lang="en-US" dirty="0" smtClean="0"/>
              <a:t>H</a:t>
            </a:r>
            <a:r>
              <a:rPr lang="en-US" baseline="-25000" dirty="0" smtClean="0"/>
              <a:t>A</a:t>
            </a:r>
            <a:r>
              <a:rPr lang="en-US" dirty="0" smtClean="0"/>
              <a:t>: </a:t>
            </a:r>
            <a:r>
              <a:rPr lang="en-US" dirty="0"/>
              <a:t>for the sake of sharing proximate </a:t>
            </a:r>
            <a:r>
              <a:rPr lang="en-US" dirty="0" err="1"/>
              <a:t>cis</a:t>
            </a:r>
            <a:r>
              <a:rPr lang="en-US" dirty="0"/>
              <a:t> regulatory elements, </a:t>
            </a:r>
            <a:r>
              <a:rPr lang="en-US" dirty="0" smtClean="0"/>
              <a:t>gene </a:t>
            </a:r>
            <a:r>
              <a:rPr lang="en-US" dirty="0"/>
              <a:t>orientation is not random; rather, it change more frequently than </a:t>
            </a:r>
            <a:r>
              <a:rPr lang="en-US" dirty="0" smtClean="0"/>
              <a:t>random </a:t>
            </a:r>
            <a:r>
              <a:rPr lang="en-US" dirty="0"/>
              <a:t>expectation</a:t>
            </a:r>
          </a:p>
        </p:txBody>
      </p:sp>
    </p:spTree>
    <p:extLst>
      <p:ext uri="{BB962C8B-B14F-4D97-AF65-F5344CB8AC3E}">
        <p14:creationId xmlns:p14="http://schemas.microsoft.com/office/powerpoint/2010/main" val="2898953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en-US" dirty="0"/>
          </a:p>
        </p:txBody>
      </p:sp>
      <p:sp>
        <p:nvSpPr>
          <p:cNvPr id="3" name="内容占位符 2"/>
          <p:cNvSpPr>
            <a:spLocks noGrp="1"/>
          </p:cNvSpPr>
          <p:nvPr>
            <p:ph idx="1"/>
          </p:nvPr>
        </p:nvSpPr>
        <p:spPr/>
        <p:txBody>
          <a:bodyPr/>
          <a:lstStyle/>
          <a:p>
            <a:r>
              <a:rPr lang="en-US" dirty="0" smtClean="0"/>
              <a:t>How to test the hypothesis?</a:t>
            </a:r>
          </a:p>
          <a:p>
            <a:r>
              <a:rPr lang="en-US" dirty="0" smtClean="0"/>
              <a:t>Data</a:t>
            </a:r>
          </a:p>
          <a:p>
            <a:pPr lvl="1"/>
            <a:r>
              <a:rPr lang="en-US" dirty="0" smtClean="0"/>
              <a:t>Yeast</a:t>
            </a:r>
          </a:p>
          <a:p>
            <a:pPr lvl="1"/>
            <a:r>
              <a:rPr lang="en-US" dirty="0"/>
              <a:t>http://downloads.yeastgenome.org/sequence/S288C_reference/orf_protein/orf_trans_all.fasta.gz</a:t>
            </a:r>
            <a:endParaRPr lang="en-US" dirty="0" smtClean="0"/>
          </a:p>
          <a:p>
            <a:r>
              <a:rPr lang="en-US" dirty="0" smtClean="0"/>
              <a:t>Test</a:t>
            </a:r>
          </a:p>
          <a:p>
            <a:pPr lvl="1"/>
            <a:r>
              <a:rPr lang="en-US" dirty="0" smtClean="0"/>
              <a:t>Runs test</a:t>
            </a:r>
            <a:endParaRPr lang="en-US" dirty="0"/>
          </a:p>
        </p:txBody>
      </p:sp>
    </p:spTree>
    <p:extLst>
      <p:ext uri="{BB962C8B-B14F-4D97-AF65-F5344CB8AC3E}">
        <p14:creationId xmlns:p14="http://schemas.microsoft.com/office/powerpoint/2010/main" val="12625517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solidFill>
                  <a:schemeClr val="accent3"/>
                </a:solidFill>
              </a:rPr>
              <a:t>One additional example</a:t>
            </a:r>
            <a:endParaRPr lang="en-US" dirty="0">
              <a:solidFill>
                <a:schemeClr val="accent3"/>
              </a:solidFill>
            </a:endParaRPr>
          </a:p>
        </p:txBody>
      </p:sp>
      <p:sp>
        <p:nvSpPr>
          <p:cNvPr id="3" name="内容占位符 2"/>
          <p:cNvSpPr>
            <a:spLocks noGrp="1"/>
          </p:cNvSpPr>
          <p:nvPr>
            <p:ph idx="1"/>
          </p:nvPr>
        </p:nvSpPr>
        <p:spPr/>
        <p:txBody>
          <a:bodyPr/>
          <a:lstStyle/>
          <a:p>
            <a:r>
              <a:rPr lang="en-US" dirty="0" smtClean="0"/>
              <a:t>Solve a problem with re-sampling strategy</a:t>
            </a:r>
            <a:endParaRPr lang="en-US" dirty="0"/>
          </a:p>
        </p:txBody>
      </p:sp>
    </p:spTree>
    <p:extLst>
      <p:ext uri="{BB962C8B-B14F-4D97-AF65-F5344CB8AC3E}">
        <p14:creationId xmlns:p14="http://schemas.microsoft.com/office/powerpoint/2010/main" val="3803214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dirty="0" smtClean="0"/>
              <a:t>An interesting hypothesis with solid statistics</a:t>
            </a:r>
            <a:endParaRPr lang="en-US" dirty="0"/>
          </a:p>
        </p:txBody>
      </p:sp>
      <p:sp>
        <p:nvSpPr>
          <p:cNvPr id="3" name="内容占位符 2"/>
          <p:cNvSpPr>
            <a:spLocks noGrp="1"/>
          </p:cNvSpPr>
          <p:nvPr>
            <p:ph idx="1"/>
          </p:nvPr>
        </p:nvSpPr>
        <p:spPr/>
        <p:txBody>
          <a:bodyPr/>
          <a:lstStyle/>
          <a:p>
            <a:r>
              <a:rPr lang="en-US" dirty="0" smtClean="0"/>
              <a:t>One chromosome</a:t>
            </a:r>
          </a:p>
          <a:p>
            <a:r>
              <a:rPr lang="en-US" dirty="0" smtClean="0"/>
              <a:t>Whole genome</a:t>
            </a:r>
          </a:p>
          <a:p>
            <a:r>
              <a:rPr lang="en-US" dirty="0" smtClean="0"/>
              <a:t>Homogeneity</a:t>
            </a:r>
          </a:p>
          <a:p>
            <a:r>
              <a:rPr lang="en-US" dirty="0" smtClean="0"/>
              <a:t>Meta-analysis</a:t>
            </a:r>
          </a:p>
          <a:p>
            <a:pPr lvl="1"/>
            <a:r>
              <a:rPr lang="en-US" dirty="0" smtClean="0"/>
              <a:t>Fisher’s method</a:t>
            </a:r>
          </a:p>
          <a:p>
            <a:endParaRPr lang="en-US" dirty="0"/>
          </a:p>
        </p:txBody>
      </p:sp>
      <p:pic>
        <p:nvPicPr>
          <p:cNvPr id="1026" name="Picture 2" descr="X^2_{2k} \sim -2\sum_{i=1}^k \ln(p_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7" y="4437112"/>
            <a:ext cx="3218197" cy="1008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4495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Similarly, we can ask</a:t>
            </a:r>
            <a:endParaRPr lang="en-US" dirty="0"/>
          </a:p>
        </p:txBody>
      </p:sp>
      <p:sp>
        <p:nvSpPr>
          <p:cNvPr id="3" name="内容占位符 2"/>
          <p:cNvSpPr>
            <a:spLocks noGrp="1"/>
          </p:cNvSpPr>
          <p:nvPr>
            <p:ph idx="1"/>
          </p:nvPr>
        </p:nvSpPr>
        <p:spPr/>
        <p:txBody>
          <a:bodyPr/>
          <a:lstStyle/>
          <a:p>
            <a:r>
              <a:rPr lang="en-US" dirty="0" smtClean="0"/>
              <a:t>If a gene have the same expression level between males and females</a:t>
            </a:r>
          </a:p>
          <a:p>
            <a:r>
              <a:rPr lang="en-US" dirty="0" smtClean="0"/>
              <a:t>How to test?</a:t>
            </a:r>
          </a:p>
          <a:p>
            <a:pPr lvl="1"/>
            <a:r>
              <a:rPr lang="en-US" dirty="0" smtClean="0"/>
              <a:t>Measure expression levels of the gene in a group of (otherwise similar) men and women</a:t>
            </a:r>
          </a:p>
          <a:p>
            <a:pPr lvl="1"/>
            <a:r>
              <a:rPr lang="en-US" dirty="0" smtClean="0"/>
              <a:t>Compare the distribution of expression levels</a:t>
            </a:r>
          </a:p>
          <a:p>
            <a:r>
              <a:rPr lang="en-US" dirty="0" smtClean="0"/>
              <a:t>Why a group of people?</a:t>
            </a:r>
            <a:endParaRPr lang="en-US" dirty="0"/>
          </a:p>
        </p:txBody>
      </p:sp>
    </p:spTree>
    <p:extLst>
      <p:ext uri="{BB962C8B-B14F-4D97-AF65-F5344CB8AC3E}">
        <p14:creationId xmlns:p14="http://schemas.microsoft.com/office/powerpoint/2010/main" val="22417670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Student’s t test</a:t>
            </a:r>
            <a:endParaRPr lang="en-US" dirty="0"/>
          </a:p>
        </p:txBody>
      </p:sp>
      <p:sp>
        <p:nvSpPr>
          <p:cNvPr id="3" name="内容占位符 2"/>
          <p:cNvSpPr>
            <a:spLocks noGrp="1"/>
          </p:cNvSpPr>
          <p:nvPr>
            <p:ph idx="1"/>
          </p:nvPr>
        </p:nvSpPr>
        <p:spPr>
          <a:xfrm>
            <a:off x="457200" y="1600200"/>
            <a:ext cx="5915926" cy="4997152"/>
          </a:xfrm>
        </p:spPr>
        <p:txBody>
          <a:bodyPr>
            <a:normAutofit/>
          </a:bodyPr>
          <a:lstStyle/>
          <a:p>
            <a:r>
              <a:rPr lang="en-US" dirty="0" smtClean="0"/>
              <a:t>Compare if two lists of numbers have the same mean or different means</a:t>
            </a:r>
          </a:p>
        </p:txBody>
      </p:sp>
      <p:pic>
        <p:nvPicPr>
          <p:cNvPr id="1026" name="Picture 2" descr="William Sealy Gosse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412776"/>
            <a:ext cx="2286000" cy="3057526"/>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6642624" y="4480156"/>
            <a:ext cx="2177199" cy="369332"/>
          </a:xfrm>
          <a:prstGeom prst="rect">
            <a:avLst/>
          </a:prstGeom>
        </p:spPr>
        <p:txBody>
          <a:bodyPr wrap="none">
            <a:spAutoFit/>
          </a:bodyPr>
          <a:lstStyle/>
          <a:p>
            <a:r>
              <a:rPr lang="en-US" b="1" dirty="0"/>
              <a:t>William Sealy </a:t>
            </a:r>
            <a:r>
              <a:rPr lang="en-US" b="1" dirty="0" err="1"/>
              <a:t>Gosset</a:t>
            </a:r>
            <a:endParaRPr lang="en-US" dirty="0"/>
          </a:p>
        </p:txBody>
      </p:sp>
      <p:sp>
        <p:nvSpPr>
          <p:cNvPr id="5" name="矩形 4"/>
          <p:cNvSpPr/>
          <p:nvPr/>
        </p:nvSpPr>
        <p:spPr>
          <a:xfrm>
            <a:off x="6373126" y="4859342"/>
            <a:ext cx="2716193" cy="369332"/>
          </a:xfrm>
          <a:prstGeom prst="rect">
            <a:avLst/>
          </a:prstGeom>
        </p:spPr>
        <p:txBody>
          <a:bodyPr wrap="none">
            <a:spAutoFit/>
          </a:bodyPr>
          <a:lstStyle/>
          <a:p>
            <a:r>
              <a:rPr lang="en-US" dirty="0" smtClean="0"/>
              <a:t>Hired by Guinness</a:t>
            </a:r>
            <a:r>
              <a:rPr lang="en-US" dirty="0"/>
              <a:t> brewery</a:t>
            </a:r>
          </a:p>
        </p:txBody>
      </p:sp>
    </p:spTree>
    <p:extLst>
      <p:ext uri="{BB962C8B-B14F-4D97-AF65-F5344CB8AC3E}">
        <p14:creationId xmlns:p14="http://schemas.microsoft.com/office/powerpoint/2010/main" val="2619077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Student’s t test</a:t>
            </a:r>
            <a:endParaRPr lang="en-US" dirty="0"/>
          </a:p>
        </p:txBody>
      </p:sp>
      <p:sp>
        <p:nvSpPr>
          <p:cNvPr id="3" name="内容占位符 2"/>
          <p:cNvSpPr>
            <a:spLocks noGrp="1"/>
          </p:cNvSpPr>
          <p:nvPr>
            <p:ph idx="1"/>
          </p:nvPr>
        </p:nvSpPr>
        <p:spPr/>
        <p:txBody>
          <a:bodyPr/>
          <a:lstStyle/>
          <a:p>
            <a:r>
              <a:rPr lang="en-US" dirty="0" smtClean="0"/>
              <a:t>Used to compare the difference of the means</a:t>
            </a:r>
            <a:endParaRPr lang="en-US" dirty="0"/>
          </a:p>
        </p:txBody>
      </p:sp>
      <p:pic>
        <p:nvPicPr>
          <p:cNvPr id="2052"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17099" b="12464"/>
          <a:stretch/>
        </p:blipFill>
        <p:spPr bwMode="auto">
          <a:xfrm>
            <a:off x="4499992" y="2276871"/>
            <a:ext cx="4794010" cy="2678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t="15005" b="12464"/>
          <a:stretch/>
        </p:blipFill>
        <p:spPr bwMode="auto">
          <a:xfrm>
            <a:off x="107503" y="2276872"/>
            <a:ext cx="4655605" cy="2678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44708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Student’s t test</a:t>
            </a:r>
            <a:endParaRPr lang="en-US" dirty="0"/>
          </a:p>
        </p:txBody>
      </p:sp>
      <p:sp>
        <p:nvSpPr>
          <p:cNvPr id="3" name="内容占位符 2"/>
          <p:cNvSpPr>
            <a:spLocks noGrp="1"/>
          </p:cNvSpPr>
          <p:nvPr>
            <p:ph idx="1"/>
          </p:nvPr>
        </p:nvSpPr>
        <p:spPr/>
        <p:txBody>
          <a:bodyPr/>
          <a:lstStyle/>
          <a:p>
            <a:r>
              <a:rPr lang="en-US" dirty="0" smtClean="0"/>
              <a:t>Used to compare the difference of the means</a:t>
            </a:r>
            <a:endParaRPr lang="en-US" dirty="0"/>
          </a:p>
        </p:txBody>
      </p:sp>
      <p:pic>
        <p:nvPicPr>
          <p:cNvPr id="2050" name="Picture 2" descr="t = {\overline{X}_1 - \overline{X}_2 \over s_{\overline{X}_1 - \overline{X}_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2366" y="4519082"/>
            <a:ext cx="1669535" cy="782126"/>
          </a:xfrm>
          <a:prstGeom prst="rect">
            <a:avLst/>
          </a:prstGeom>
          <a:noFill/>
          <a:extLst>
            <a:ext uri="{909E8E84-426E-40DD-AFC4-6F175D3DCCD1}">
              <a14:hiddenFill xmlns:a14="http://schemas.microsoft.com/office/drawing/2010/main">
                <a:solidFill>
                  <a:srgbClr val="FFFFFF"/>
                </a:solidFill>
              </a14:hiddenFill>
            </a:ext>
          </a:extLst>
        </p:spPr>
      </p:pic>
      <p:cxnSp>
        <p:nvCxnSpPr>
          <p:cNvPr id="5" name="直接箭头连接符 4"/>
          <p:cNvCxnSpPr/>
          <p:nvPr/>
        </p:nvCxnSpPr>
        <p:spPr>
          <a:xfrm flipH="1">
            <a:off x="4499992" y="4519082"/>
            <a:ext cx="108012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6" name="TextBox 5"/>
          <p:cNvSpPr txBox="1"/>
          <p:nvPr/>
        </p:nvSpPr>
        <p:spPr>
          <a:xfrm>
            <a:off x="5868144" y="4283804"/>
            <a:ext cx="2448272" cy="369332"/>
          </a:xfrm>
          <a:prstGeom prst="rect">
            <a:avLst/>
          </a:prstGeom>
          <a:noFill/>
        </p:spPr>
        <p:txBody>
          <a:bodyPr wrap="square" rtlCol="0">
            <a:spAutoFit/>
          </a:bodyPr>
          <a:lstStyle/>
          <a:p>
            <a:r>
              <a:rPr lang="en-US" dirty="0" smtClean="0"/>
              <a:t>Difference of the means</a:t>
            </a:r>
            <a:endParaRPr lang="en-US" dirty="0"/>
          </a:p>
        </p:txBody>
      </p:sp>
      <p:sp>
        <p:nvSpPr>
          <p:cNvPr id="8" name="TextBox 7"/>
          <p:cNvSpPr txBox="1"/>
          <p:nvPr/>
        </p:nvSpPr>
        <p:spPr>
          <a:xfrm>
            <a:off x="5868144" y="4931876"/>
            <a:ext cx="2952328" cy="369332"/>
          </a:xfrm>
          <a:prstGeom prst="rect">
            <a:avLst/>
          </a:prstGeom>
          <a:noFill/>
        </p:spPr>
        <p:txBody>
          <a:bodyPr wrap="square" rtlCol="0">
            <a:spAutoFit/>
          </a:bodyPr>
          <a:lstStyle/>
          <a:p>
            <a:r>
              <a:rPr lang="en-US" dirty="0" smtClean="0"/>
              <a:t>Standard error of the means</a:t>
            </a:r>
            <a:endParaRPr lang="en-US" dirty="0"/>
          </a:p>
        </p:txBody>
      </p:sp>
      <p:cxnSp>
        <p:nvCxnSpPr>
          <p:cNvPr id="9" name="直接箭头连接符 8"/>
          <p:cNvCxnSpPr/>
          <p:nvPr/>
        </p:nvCxnSpPr>
        <p:spPr>
          <a:xfrm flipH="1">
            <a:off x="4499992" y="5116542"/>
            <a:ext cx="108012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1331640" y="5951021"/>
            <a:ext cx="2304256" cy="646331"/>
          </a:xfrm>
          <a:prstGeom prst="rect">
            <a:avLst/>
          </a:prstGeom>
          <a:noFill/>
        </p:spPr>
        <p:txBody>
          <a:bodyPr wrap="square" rtlCol="0">
            <a:spAutoFit/>
          </a:bodyPr>
          <a:lstStyle/>
          <a:p>
            <a:r>
              <a:rPr lang="en-US" dirty="0" smtClean="0"/>
              <a:t>t statistic, following t distribution</a:t>
            </a:r>
            <a:endParaRPr lang="en-US" dirty="0"/>
          </a:p>
        </p:txBody>
      </p:sp>
      <p:cxnSp>
        <p:nvCxnSpPr>
          <p:cNvPr id="13" name="直接箭头连接符 12"/>
          <p:cNvCxnSpPr/>
          <p:nvPr/>
        </p:nvCxnSpPr>
        <p:spPr>
          <a:xfrm flipV="1">
            <a:off x="2483768" y="5446965"/>
            <a:ext cx="0" cy="50405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pic>
        <p:nvPicPr>
          <p:cNvPr id="2052"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17099" b="12464"/>
          <a:stretch/>
        </p:blipFill>
        <p:spPr bwMode="auto">
          <a:xfrm>
            <a:off x="5261684" y="2276872"/>
            <a:ext cx="3400000" cy="1899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t="15005" b="12464"/>
          <a:stretch/>
        </p:blipFill>
        <p:spPr bwMode="auto">
          <a:xfrm>
            <a:off x="899592" y="2276872"/>
            <a:ext cx="3400000" cy="1956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7906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Notes on t test</a:t>
            </a:r>
            <a:endParaRPr lang="en-US" dirty="0"/>
          </a:p>
        </p:txBody>
      </p:sp>
      <p:sp>
        <p:nvSpPr>
          <p:cNvPr id="3" name="内容占位符 2"/>
          <p:cNvSpPr>
            <a:spLocks noGrp="1"/>
          </p:cNvSpPr>
          <p:nvPr>
            <p:ph idx="1"/>
          </p:nvPr>
        </p:nvSpPr>
        <p:spPr/>
        <p:txBody>
          <a:bodyPr/>
          <a:lstStyle/>
          <a:p>
            <a:r>
              <a:rPr lang="en-US" dirty="0" smtClean="0"/>
              <a:t>t test can deal with samples with different variations (in R)</a:t>
            </a:r>
          </a:p>
          <a:p>
            <a:r>
              <a:rPr lang="en-US" dirty="0" smtClean="0"/>
              <a:t>One-tailed test </a:t>
            </a:r>
            <a:r>
              <a:rPr lang="en-US" dirty="0" err="1" smtClean="0"/>
              <a:t>vs</a:t>
            </a:r>
            <a:r>
              <a:rPr lang="en-US" dirty="0" smtClean="0"/>
              <a:t> two-tailed test</a:t>
            </a:r>
          </a:p>
          <a:p>
            <a:r>
              <a:rPr lang="en-US" dirty="0" smtClean="0"/>
              <a:t>Paired t test</a:t>
            </a:r>
          </a:p>
        </p:txBody>
      </p:sp>
    </p:spTree>
    <p:extLst>
      <p:ext uri="{BB962C8B-B14F-4D97-AF65-F5344CB8AC3E}">
        <p14:creationId xmlns:p14="http://schemas.microsoft.com/office/powerpoint/2010/main" val="1682878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Paired t test</a:t>
            </a:r>
            <a:endParaRPr lang="en-US" dirty="0"/>
          </a:p>
        </p:txBody>
      </p:sp>
      <p:sp>
        <p:nvSpPr>
          <p:cNvPr id="3" name="内容占位符 2"/>
          <p:cNvSpPr>
            <a:spLocks noGrp="1"/>
          </p:cNvSpPr>
          <p:nvPr>
            <p:ph idx="1"/>
          </p:nvPr>
        </p:nvSpPr>
        <p:spPr/>
        <p:txBody>
          <a:bodyPr>
            <a:normAutofit fontScale="92500" lnSpcReduction="10000"/>
          </a:bodyPr>
          <a:lstStyle/>
          <a:p>
            <a:r>
              <a:rPr lang="en-US" dirty="0" smtClean="0"/>
              <a:t>Medicine for hyperglycemia</a:t>
            </a:r>
          </a:p>
          <a:p>
            <a:pPr lvl="1"/>
            <a:r>
              <a:rPr lang="en-US" dirty="0"/>
              <a:t>A group of people taking the medicine</a:t>
            </a:r>
          </a:p>
          <a:p>
            <a:pPr lvl="1"/>
            <a:r>
              <a:rPr lang="en-US" dirty="0"/>
              <a:t>A group of otherwise similar people (age, gender, etc.) taking placebo</a:t>
            </a:r>
          </a:p>
          <a:p>
            <a:pPr lvl="1"/>
            <a:r>
              <a:rPr lang="en-US" dirty="0"/>
              <a:t>Then compare if they recovered to the same degree</a:t>
            </a:r>
          </a:p>
          <a:p>
            <a:r>
              <a:rPr lang="en-US" dirty="0" smtClean="0"/>
              <a:t>A better strategy</a:t>
            </a:r>
          </a:p>
          <a:p>
            <a:pPr lvl="1"/>
            <a:r>
              <a:rPr lang="en-US" dirty="0" smtClean="0"/>
              <a:t>Compare glucose concentration before and after taking the medicine for a period of time</a:t>
            </a:r>
          </a:p>
          <a:p>
            <a:r>
              <a:rPr lang="en-US" dirty="0" smtClean="0"/>
              <a:t>Can you do that for a flu/fever medicine?</a:t>
            </a:r>
          </a:p>
          <a:p>
            <a:pPr lvl="1"/>
            <a:r>
              <a:rPr lang="en-US" dirty="0" smtClean="0"/>
              <a:t>Chronic disease </a:t>
            </a:r>
            <a:r>
              <a:rPr lang="en-US" dirty="0" err="1" smtClean="0"/>
              <a:t>vs</a:t>
            </a:r>
            <a:r>
              <a:rPr lang="en-US" dirty="0" smtClean="0"/>
              <a:t> acute disease</a:t>
            </a:r>
            <a:endParaRPr lang="en-US" dirty="0"/>
          </a:p>
        </p:txBody>
      </p:sp>
    </p:spTree>
    <p:extLst>
      <p:ext uri="{BB962C8B-B14F-4D97-AF65-F5344CB8AC3E}">
        <p14:creationId xmlns:p14="http://schemas.microsoft.com/office/powerpoint/2010/main" val="39170707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dirty="0" smtClean="0"/>
              <a:t>Notes on t test</a:t>
            </a:r>
            <a:endParaRPr lang="en-US" dirty="0"/>
          </a:p>
        </p:txBody>
      </p:sp>
      <p:sp>
        <p:nvSpPr>
          <p:cNvPr id="3" name="内容占位符 2"/>
          <p:cNvSpPr>
            <a:spLocks noGrp="1"/>
          </p:cNvSpPr>
          <p:nvPr>
            <p:ph idx="1"/>
          </p:nvPr>
        </p:nvSpPr>
        <p:spPr/>
        <p:txBody>
          <a:bodyPr/>
          <a:lstStyle/>
          <a:p>
            <a:r>
              <a:rPr lang="en-US" dirty="0" smtClean="0"/>
              <a:t>t test can deal with samples with different variations (in R)</a:t>
            </a:r>
          </a:p>
          <a:p>
            <a:r>
              <a:rPr lang="en-US" dirty="0" smtClean="0"/>
              <a:t>One-tailed test </a:t>
            </a:r>
            <a:r>
              <a:rPr lang="en-US" dirty="0" err="1" smtClean="0"/>
              <a:t>vs</a:t>
            </a:r>
            <a:r>
              <a:rPr lang="en-US" dirty="0" smtClean="0"/>
              <a:t> two-tailed test</a:t>
            </a:r>
          </a:p>
          <a:p>
            <a:r>
              <a:rPr lang="en-US" dirty="0" smtClean="0"/>
              <a:t>Paired t test</a:t>
            </a:r>
          </a:p>
          <a:p>
            <a:pPr lvl="1"/>
            <a:r>
              <a:rPr lang="en-US" b="1" dirty="0" smtClean="0">
                <a:solidFill>
                  <a:schemeClr val="accent3"/>
                </a:solidFill>
              </a:rPr>
              <a:t>Quiz: how to compare expression levels between males and females in a paired fashion?</a:t>
            </a:r>
            <a:endParaRPr lang="en-US" b="1" dirty="0">
              <a:solidFill>
                <a:schemeClr val="accent3"/>
              </a:solidFill>
            </a:endParaRPr>
          </a:p>
        </p:txBody>
      </p:sp>
    </p:spTree>
    <p:extLst>
      <p:ext uri="{BB962C8B-B14F-4D97-AF65-F5344CB8AC3E}">
        <p14:creationId xmlns:p14="http://schemas.microsoft.com/office/powerpoint/2010/main" val="20525816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2758</TotalTime>
  <Words>812</Words>
  <Application>Microsoft Office PowerPoint</Application>
  <PresentationFormat>全屏显示(4:3)</PresentationFormat>
  <Paragraphs>110</Paragraphs>
  <Slides>24</Slides>
  <Notes>1</Notes>
  <HiddenSlides>1</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Compare distributions</vt:lpstr>
      <vt:lpstr>We always ask questions such as</vt:lpstr>
      <vt:lpstr>Similarly, we can ask</vt:lpstr>
      <vt:lpstr>Student’s t test</vt:lpstr>
      <vt:lpstr>Student’s t test</vt:lpstr>
      <vt:lpstr>Student’s t test</vt:lpstr>
      <vt:lpstr>Notes on t test</vt:lpstr>
      <vt:lpstr>Paired t test</vt:lpstr>
      <vt:lpstr>Notes on t test</vt:lpstr>
      <vt:lpstr>Notes on t test</vt:lpstr>
      <vt:lpstr>Shapiro-Wilk test of normality</vt:lpstr>
      <vt:lpstr>Mann-Whietney-Wilcoxon Rank Sum Test</vt:lpstr>
      <vt:lpstr>From the perspective of “sampling”</vt:lpstr>
      <vt:lpstr>Other tests</vt:lpstr>
      <vt:lpstr>The significance level (α)</vt:lpstr>
      <vt:lpstr>Multiple comparisons problem</vt:lpstr>
      <vt:lpstr>Q-values</vt:lpstr>
      <vt:lpstr>Quiz</vt:lpstr>
      <vt:lpstr>This is actually a good example of the final report</vt:lpstr>
      <vt:lpstr>A second example of the final report: Are essential genes clustered in the genome?</vt:lpstr>
      <vt:lpstr>Hypothesis </vt:lpstr>
      <vt:lpstr>PowerPoint 演示文稿</vt:lpstr>
      <vt:lpstr>One additional example</vt:lpstr>
      <vt:lpstr>An interesting hypothesis with solid statistics</vt:lpstr>
    </vt:vector>
  </TitlesOfParts>
  <Company>PKU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windwhere</dc:creator>
  <cp:lastModifiedBy>windwhere</cp:lastModifiedBy>
  <cp:revision>117</cp:revision>
  <dcterms:created xsi:type="dcterms:W3CDTF">2014-04-24T07:02:54Z</dcterms:created>
  <dcterms:modified xsi:type="dcterms:W3CDTF">2015-04-14T08:32:43Z</dcterms:modified>
</cp:coreProperties>
</file>