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81" r:id="rId2"/>
    <p:sldId id="264" r:id="rId3"/>
    <p:sldId id="266" r:id="rId4"/>
    <p:sldId id="268" r:id="rId5"/>
    <p:sldId id="270" r:id="rId6"/>
    <p:sldId id="272" r:id="rId7"/>
    <p:sldId id="267" r:id="rId8"/>
    <p:sldId id="273" r:id="rId9"/>
    <p:sldId id="265" r:id="rId10"/>
    <p:sldId id="275" r:id="rId11"/>
    <p:sldId id="276" r:id="rId12"/>
    <p:sldId id="277" r:id="rId13"/>
    <p:sldId id="274" r:id="rId14"/>
    <p:sldId id="280" r:id="rId15"/>
    <p:sldId id="278" r:id="rId16"/>
    <p:sldId id="279" r:id="rId17"/>
    <p:sldId id="256" r:id="rId18"/>
    <p:sldId id="257" r:id="rId19"/>
    <p:sldId id="258" r:id="rId20"/>
    <p:sldId id="260" r:id="rId21"/>
    <p:sldId id="262" r:id="rId22"/>
    <p:sldId id="261" r:id="rId23"/>
    <p:sldId id="259" r:id="rId24"/>
    <p:sldId id="263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51" autoAdjust="0"/>
    <p:restoredTop sz="94660"/>
  </p:normalViewPr>
  <p:slideViewPr>
    <p:cSldViewPr>
      <p:cViewPr varScale="1">
        <p:scale>
          <a:sx n="71" d="100"/>
          <a:sy n="71" d="100"/>
        </p:scale>
        <p:origin x="-136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C00F49-817B-4AE6-A3A5-2D94DD2E0BA5}" type="datetimeFigureOut">
              <a:rPr lang="en-US" smtClean="0"/>
              <a:t>4/16/2015</a:t>
            </a:fld>
            <a:endParaRPr 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0F0C40-CC87-4317-A164-FC730A258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135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F0C40-CC87-4317-A164-FC730A258C1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6389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F0C40-CC87-4317-A164-FC730A258C1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638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4E71-D66D-43C5-8C0E-C2C2FB311388}" type="datetimeFigureOut">
              <a:rPr lang="en-US" smtClean="0"/>
              <a:t>4/16/2015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71D1-80BF-4562-965C-C33CBF3E3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192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4E71-D66D-43C5-8C0E-C2C2FB311388}" type="datetimeFigureOut">
              <a:rPr lang="en-US" smtClean="0"/>
              <a:t>4/16/2015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71D1-80BF-4562-965C-C33CBF3E3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214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4E71-D66D-43C5-8C0E-C2C2FB311388}" type="datetimeFigureOut">
              <a:rPr lang="en-US" smtClean="0"/>
              <a:t>4/16/2015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71D1-80BF-4562-965C-C33CBF3E3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989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4E71-D66D-43C5-8C0E-C2C2FB311388}" type="datetimeFigureOut">
              <a:rPr lang="en-US" smtClean="0"/>
              <a:t>4/16/2015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71D1-80BF-4562-965C-C33CBF3E3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496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4E71-D66D-43C5-8C0E-C2C2FB311388}" type="datetimeFigureOut">
              <a:rPr lang="en-US" smtClean="0"/>
              <a:t>4/16/2015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71D1-80BF-4562-965C-C33CBF3E3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786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4E71-D66D-43C5-8C0E-C2C2FB311388}" type="datetimeFigureOut">
              <a:rPr lang="en-US" smtClean="0"/>
              <a:t>4/16/2015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71D1-80BF-4562-965C-C33CBF3E3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328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4E71-D66D-43C5-8C0E-C2C2FB311388}" type="datetimeFigureOut">
              <a:rPr lang="en-US" smtClean="0"/>
              <a:t>4/16/2015</a:t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71D1-80BF-4562-965C-C33CBF3E3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243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4E71-D66D-43C5-8C0E-C2C2FB311388}" type="datetimeFigureOut">
              <a:rPr lang="en-US" smtClean="0"/>
              <a:t>4/16/2015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71D1-80BF-4562-965C-C33CBF3E3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209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4E71-D66D-43C5-8C0E-C2C2FB311388}" type="datetimeFigureOut">
              <a:rPr lang="en-US" smtClean="0"/>
              <a:t>4/16/2015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71D1-80BF-4562-965C-C33CBF3E3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549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4E71-D66D-43C5-8C0E-C2C2FB311388}" type="datetimeFigureOut">
              <a:rPr lang="en-US" smtClean="0"/>
              <a:t>4/16/2015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71D1-80BF-4562-965C-C33CBF3E3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705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4E71-D66D-43C5-8C0E-C2C2FB311388}" type="datetimeFigureOut">
              <a:rPr lang="en-US" smtClean="0"/>
              <a:t>4/16/2015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71D1-80BF-4562-965C-C33CBF3E3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008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574E71-D66D-43C5-8C0E-C2C2FB311388}" type="datetimeFigureOut">
              <a:rPr lang="en-US" smtClean="0"/>
              <a:t>4/16/2015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6F71D1-80BF-4562-965C-C33CBF3E3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8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ANOVA, linear regression, and </a:t>
            </a:r>
            <a:r>
              <a:rPr lang="en-US" smtClean="0"/>
              <a:t>correlation analysis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29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92D050"/>
                </a:solidFill>
              </a:rPr>
              <a:t>A second example of the final report: Are essential genes clustered in the genome?</a:t>
            </a:r>
            <a:endParaRPr lang="en-US" sz="3600" dirty="0">
              <a:solidFill>
                <a:srgbClr val="92D05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72" t="18042" r="15716" b="44575"/>
          <a:stretch/>
        </p:blipFill>
        <p:spPr bwMode="auto">
          <a:xfrm>
            <a:off x="755576" y="2132856"/>
            <a:ext cx="7573993" cy="2734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698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2D050"/>
                </a:solidFill>
              </a:rPr>
              <a:t>Hypothesis 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Hypothesis</a:t>
            </a:r>
          </a:p>
          <a:p>
            <a:r>
              <a:rPr lang="en-US" dirty="0" smtClean="0"/>
              <a:t>H</a:t>
            </a:r>
            <a:r>
              <a:rPr lang="en-US" baseline="-25000" dirty="0" smtClean="0"/>
              <a:t>0</a:t>
            </a:r>
            <a:r>
              <a:rPr lang="en-US" dirty="0"/>
              <a:t>: gene orientation is random</a:t>
            </a:r>
          </a:p>
          <a:p>
            <a:r>
              <a:rPr lang="en-US" dirty="0" smtClean="0"/>
              <a:t>H</a:t>
            </a:r>
            <a:r>
              <a:rPr lang="en-US" baseline="-25000" dirty="0" smtClean="0"/>
              <a:t>A</a:t>
            </a:r>
            <a:r>
              <a:rPr lang="en-US" dirty="0" smtClean="0"/>
              <a:t>: </a:t>
            </a:r>
            <a:r>
              <a:rPr lang="en-US" dirty="0"/>
              <a:t>for the sake of sharing proximate </a:t>
            </a:r>
            <a:r>
              <a:rPr lang="en-US" dirty="0" err="1"/>
              <a:t>cis</a:t>
            </a:r>
            <a:r>
              <a:rPr lang="en-US" dirty="0"/>
              <a:t> regulatory elements, </a:t>
            </a:r>
            <a:r>
              <a:rPr lang="en-US" dirty="0" smtClean="0"/>
              <a:t>gene </a:t>
            </a:r>
            <a:r>
              <a:rPr lang="en-US" dirty="0"/>
              <a:t>orientation is not random; rather, it change more frequently than </a:t>
            </a:r>
            <a:r>
              <a:rPr lang="en-US" dirty="0" smtClean="0"/>
              <a:t>random </a:t>
            </a:r>
            <a:r>
              <a:rPr lang="en-US" dirty="0"/>
              <a:t>expectation</a:t>
            </a:r>
          </a:p>
        </p:txBody>
      </p:sp>
    </p:spTree>
    <p:extLst>
      <p:ext uri="{BB962C8B-B14F-4D97-AF65-F5344CB8AC3E}">
        <p14:creationId xmlns:p14="http://schemas.microsoft.com/office/powerpoint/2010/main" val="210411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to test the hypothesis?</a:t>
            </a:r>
          </a:p>
          <a:p>
            <a:r>
              <a:rPr lang="en-US" dirty="0" smtClean="0"/>
              <a:t>Data</a:t>
            </a:r>
          </a:p>
          <a:p>
            <a:pPr lvl="1"/>
            <a:r>
              <a:rPr lang="en-US" dirty="0" smtClean="0"/>
              <a:t>Yeast</a:t>
            </a:r>
          </a:p>
          <a:p>
            <a:pPr lvl="1"/>
            <a:r>
              <a:rPr lang="en-US" dirty="0"/>
              <a:t>http://downloads.yeastgenome.org/sequence/S288C_reference/orf_protein/orf_trans_all.fasta.gz</a:t>
            </a:r>
            <a:endParaRPr lang="en-US" dirty="0" smtClean="0"/>
          </a:p>
          <a:p>
            <a:r>
              <a:rPr lang="en-US" dirty="0" smtClean="0"/>
              <a:t>Test</a:t>
            </a:r>
          </a:p>
          <a:p>
            <a:pPr lvl="1"/>
            <a:r>
              <a:rPr lang="en-US" dirty="0" smtClean="0"/>
              <a:t>Runs test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14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of variance (ANOVA)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Multiple comparisons problem</a:t>
            </a:r>
          </a:p>
          <a:p>
            <a:r>
              <a:rPr lang="en-US" dirty="0" smtClean="0"/>
              <a:t>Compare the variance fold change after and before the merge of the data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99" b="12464"/>
          <a:stretch/>
        </p:blipFill>
        <p:spPr bwMode="auto">
          <a:xfrm>
            <a:off x="5076056" y="3560967"/>
            <a:ext cx="3400000" cy="1899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05" b="12464"/>
          <a:stretch/>
        </p:blipFill>
        <p:spPr bwMode="auto">
          <a:xfrm>
            <a:off x="713964" y="3560967"/>
            <a:ext cx="3400000" cy="1956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116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Regression analysis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To minimize</a:t>
            </a:r>
            <a:endParaRPr lang="en-US" dirty="0"/>
          </a:p>
        </p:txBody>
      </p:sp>
      <p:pic>
        <p:nvPicPr>
          <p:cNvPr id="2050" name="Picture 2" descr="y_i=\beta_0 +\beta_1 x_i +\varepsilon_i,\quad i=1,\dots,n.\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316489"/>
            <a:ext cx="4104455" cy="255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 e_i = y_i - \widehat{y}_i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924944"/>
            <a:ext cx="1440160" cy="288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Linear regression.sv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952883"/>
            <a:ext cx="4171950" cy="275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SSE=\sum_{i=1}^n e_i^2. \, 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41213"/>
            <a:ext cx="1380153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63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Correlation analysis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\rho_{X,Y}=\mathrm{corr}(X,Y)={\mathrm{cov}(X,Y) \over \sigma_X \sigma_Y} ={E[(X-\mu_X)(Y-\mu_Y)] \over \sigma_X\sigma_Y},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92"/>
          <a:stretch/>
        </p:blipFill>
        <p:spPr bwMode="auto">
          <a:xfrm>
            <a:off x="1187624" y="2636912"/>
            <a:ext cx="6855709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upload.wikimedia.org/wikipedia/commons/thumb/d/d4/Correlation_examples2.svg/506px-Correlation_examples2.svg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410"/>
          <a:stretch/>
        </p:blipFill>
        <p:spPr bwMode="auto">
          <a:xfrm>
            <a:off x="683568" y="4149080"/>
            <a:ext cx="7555606" cy="1055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505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 of the statistic methods we have learned</a:t>
            </a:r>
            <a:endParaRPr lang="en-US" dirty="0"/>
          </a:p>
        </p:txBody>
      </p:sp>
      <p:sp>
        <p:nvSpPr>
          <p:cNvPr id="4" name="副标题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24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1 variable 1 sample</a:t>
            </a:r>
            <a:endParaRPr lang="en-US" dirty="0"/>
          </a:p>
        </p:txBody>
      </p:sp>
      <p:sp>
        <p:nvSpPr>
          <p:cNvPr id="5" name="内容占位符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ks.test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()</a:t>
            </a:r>
          </a:p>
          <a:p>
            <a:r>
              <a:rPr lang="en-US" dirty="0" err="1" smtClean="0"/>
              <a:t>shapiro.test</a:t>
            </a:r>
            <a:r>
              <a:rPr lang="en-US" dirty="0" smtClean="0"/>
              <a:t>()</a:t>
            </a:r>
          </a:p>
          <a:p>
            <a:r>
              <a:rPr lang="en-US" dirty="0" err="1" smtClean="0"/>
              <a:t>binom.test</a:t>
            </a:r>
            <a:r>
              <a:rPr lang="en-US" dirty="0" smtClean="0"/>
              <a:t>()</a:t>
            </a:r>
          </a:p>
          <a:p>
            <a:r>
              <a:rPr lang="en-US" dirty="0" err="1" smtClean="0"/>
              <a:t>chisq.test</a:t>
            </a:r>
            <a:r>
              <a:rPr lang="en-US" dirty="0" smtClean="0"/>
              <a:t>()</a:t>
            </a:r>
          </a:p>
          <a:p>
            <a:r>
              <a:rPr lang="en-US" dirty="0" err="1" smtClean="0"/>
              <a:t>runs.test</a:t>
            </a:r>
            <a:r>
              <a:rPr lang="en-US" dirty="0" smtClean="0"/>
              <a:t>()</a:t>
            </a:r>
          </a:p>
          <a:p>
            <a:endParaRPr lang="en-US" dirty="0" smtClean="0"/>
          </a:p>
        </p:txBody>
      </p:sp>
      <p:sp>
        <p:nvSpPr>
          <p:cNvPr id="6" name="内容占位符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Test of goodness of fit</a:t>
            </a:r>
          </a:p>
          <a:p>
            <a:r>
              <a:rPr lang="en-US" dirty="0" smtClean="0"/>
              <a:t>Test of normality</a:t>
            </a:r>
          </a:p>
          <a:p>
            <a:r>
              <a:rPr lang="en-US" dirty="0" smtClean="0"/>
              <a:t>Binomial test</a:t>
            </a:r>
          </a:p>
          <a:p>
            <a:r>
              <a:rPr lang="en-US" dirty="0" smtClean="0"/>
              <a:t>χ</a:t>
            </a:r>
            <a:r>
              <a:rPr lang="en-US" baseline="30000" dirty="0" smtClean="0"/>
              <a:t>2</a:t>
            </a:r>
            <a:r>
              <a:rPr lang="en-US" dirty="0" smtClean="0"/>
              <a:t> test</a:t>
            </a:r>
          </a:p>
          <a:p>
            <a:r>
              <a:rPr lang="en-US" dirty="0" smtClean="0"/>
              <a:t>Runs test</a:t>
            </a:r>
          </a:p>
        </p:txBody>
      </p:sp>
    </p:spTree>
    <p:extLst>
      <p:ext uri="{BB962C8B-B14F-4D97-AF65-F5344CB8AC3E}">
        <p14:creationId xmlns:p14="http://schemas.microsoft.com/office/powerpoint/2010/main" val="156204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1 variable 2 samples</a:t>
            </a:r>
            <a:endParaRPr lang="en-US" dirty="0"/>
          </a:p>
        </p:txBody>
      </p:sp>
      <p:sp>
        <p:nvSpPr>
          <p:cNvPr id="5" name="内容占位符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 smtClean="0"/>
              <a:t>t.test</a:t>
            </a:r>
            <a:r>
              <a:rPr lang="en-US" dirty="0" smtClean="0"/>
              <a:t>()</a:t>
            </a:r>
          </a:p>
          <a:p>
            <a:pPr lvl="1"/>
            <a:r>
              <a:rPr lang="en-US" dirty="0" smtClean="0"/>
              <a:t>paired = T</a:t>
            </a:r>
          </a:p>
          <a:p>
            <a:r>
              <a:rPr lang="en-US" dirty="0" err="1" smtClean="0"/>
              <a:t>var.test</a:t>
            </a:r>
            <a:r>
              <a:rPr lang="en-US" dirty="0" smtClean="0"/>
              <a:t>()</a:t>
            </a:r>
          </a:p>
          <a:p>
            <a:r>
              <a:rPr lang="en-US" dirty="0" err="1" smtClean="0"/>
              <a:t>wilcox.test</a:t>
            </a:r>
            <a:r>
              <a:rPr lang="en-US" dirty="0" smtClean="0"/>
              <a:t>()</a:t>
            </a:r>
          </a:p>
          <a:p>
            <a:endParaRPr lang="en-US" dirty="0" smtClean="0"/>
          </a:p>
          <a:p>
            <a:r>
              <a:rPr lang="en-US" dirty="0" err="1" smtClean="0"/>
              <a:t>ks.test</a:t>
            </a:r>
            <a:r>
              <a:rPr lang="en-US" dirty="0" smtClean="0"/>
              <a:t>()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 test</a:t>
            </a:r>
          </a:p>
          <a:p>
            <a:endParaRPr lang="en-US" dirty="0"/>
          </a:p>
          <a:p>
            <a:r>
              <a:rPr lang="en-US" dirty="0" smtClean="0"/>
              <a:t>F test</a:t>
            </a:r>
          </a:p>
          <a:p>
            <a:r>
              <a:rPr lang="en-US" dirty="0"/>
              <a:t>Mann-Whitney-Wilcoxon </a:t>
            </a:r>
            <a:r>
              <a:rPr lang="en-US" dirty="0" smtClean="0"/>
              <a:t>test</a:t>
            </a:r>
          </a:p>
          <a:p>
            <a:r>
              <a:rPr lang="en-US" dirty="0" smtClean="0"/>
              <a:t>Kolmogorov–Smirnov </a:t>
            </a:r>
            <a:r>
              <a:rPr lang="en-US" dirty="0"/>
              <a:t>test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11620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variable &gt;2 samples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 smtClean="0"/>
              <a:t>aov</a:t>
            </a:r>
            <a:r>
              <a:rPr lang="en-US" dirty="0" smtClean="0"/>
              <a:t>()</a:t>
            </a:r>
          </a:p>
          <a:p>
            <a:r>
              <a:rPr lang="en-US" dirty="0" err="1" smtClean="0"/>
              <a:t>anova</a:t>
            </a:r>
            <a:r>
              <a:rPr lang="en-US" dirty="0" smtClean="0"/>
              <a:t>()</a:t>
            </a:r>
          </a:p>
          <a:p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kruskal.test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()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 err="1" smtClean="0"/>
              <a:t>qvalue</a:t>
            </a:r>
            <a:r>
              <a:rPr lang="en-US" dirty="0" smtClean="0"/>
              <a:t>()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ANOVA</a:t>
            </a:r>
          </a:p>
          <a:p>
            <a:r>
              <a:rPr lang="en-US" dirty="0" smtClean="0"/>
              <a:t>ANOVA</a:t>
            </a:r>
            <a:endParaRPr lang="en-US" dirty="0"/>
          </a:p>
          <a:p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Kruskal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–Wallis test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 smtClean="0"/>
              <a:t>False discovery rate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81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3"/>
                </a:solidFill>
              </a:rPr>
              <a:t>This is actually a good example of the final report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Females have 2 X chromosomes, while males have only one.  For all the genes on chromosome X, how many are differentially expressed between males and females?</a:t>
            </a:r>
          </a:p>
          <a:p>
            <a:r>
              <a:rPr lang="en-US" dirty="0" smtClean="0"/>
              <a:t>Lowly expressed genes tend to have larger measurement error, so let’s consider only genes with average expression level more than 10.</a:t>
            </a:r>
          </a:p>
          <a:p>
            <a:r>
              <a:rPr lang="en-US" dirty="0" smtClean="0"/>
              <a:t>Can we reject dosage compensation hypothesis with the data?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45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variables 1 sample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Summary(lm())</a:t>
            </a:r>
          </a:p>
          <a:p>
            <a:r>
              <a:rPr lang="en-US" dirty="0" err="1" smtClean="0"/>
              <a:t>cor.test</a:t>
            </a:r>
            <a:r>
              <a:rPr lang="en-US" dirty="0" smtClean="0"/>
              <a:t>()</a:t>
            </a:r>
          </a:p>
          <a:p>
            <a:pPr lvl="1"/>
            <a:r>
              <a:rPr lang="en-US" dirty="0" smtClean="0"/>
              <a:t>method = “s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Paired t-test</a:t>
            </a:r>
            <a:endParaRPr lang="en-US" dirty="0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Regression</a:t>
            </a:r>
          </a:p>
          <a:p>
            <a:r>
              <a:rPr lang="en-US" dirty="0" smtClean="0"/>
              <a:t>Correlation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78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&gt;2 variables 1 sample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Summary(lm())</a:t>
            </a:r>
          </a:p>
          <a:p>
            <a:endParaRPr lang="en-US" dirty="0" smtClean="0"/>
          </a:p>
          <a:p>
            <a:r>
              <a:rPr lang="en-US" dirty="0" err="1" smtClean="0"/>
              <a:t>pcor</a:t>
            </a:r>
            <a:r>
              <a:rPr lang="en-US" dirty="0" smtClean="0"/>
              <a:t>()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ANOCOVA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Multiple linear regression</a:t>
            </a:r>
          </a:p>
          <a:p>
            <a:r>
              <a:rPr lang="en-US" dirty="0" smtClean="0"/>
              <a:t>Partial correlation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Analysis of covariance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4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≥2 variables ≥2 samples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/>
              <a:t>mantelhaen.test</a:t>
            </a:r>
            <a:r>
              <a:rPr lang="en-US" dirty="0" smtClean="0"/>
              <a:t>()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Fisher’s method</a:t>
            </a:r>
          </a:p>
          <a:p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HM method</a:t>
            </a:r>
          </a:p>
        </p:txBody>
      </p:sp>
    </p:spTree>
    <p:extLst>
      <p:ext uri="{BB962C8B-B14F-4D97-AF65-F5344CB8AC3E}">
        <p14:creationId xmlns:p14="http://schemas.microsoft.com/office/powerpoint/2010/main" val="908798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Distribution sets</a:t>
            </a:r>
          </a:p>
          <a:p>
            <a:pPr lvl="1"/>
            <a:r>
              <a:rPr lang="en-US" dirty="0" smtClean="0"/>
              <a:t>d, p, q, r</a:t>
            </a:r>
          </a:p>
          <a:p>
            <a:pPr lvl="1"/>
            <a:r>
              <a:rPr lang="en-US" dirty="0" err="1" smtClean="0"/>
              <a:t>unif</a:t>
            </a:r>
            <a:r>
              <a:rPr lang="en-US" dirty="0" smtClean="0"/>
              <a:t> (Uniform)</a:t>
            </a:r>
          </a:p>
          <a:p>
            <a:pPr lvl="1"/>
            <a:r>
              <a:rPr lang="en-US" dirty="0" err="1" smtClean="0"/>
              <a:t>binom</a:t>
            </a:r>
            <a:r>
              <a:rPr lang="en-US" dirty="0" smtClean="0"/>
              <a:t> (Binomial)</a:t>
            </a:r>
          </a:p>
          <a:p>
            <a:pPr lvl="1"/>
            <a:r>
              <a:rPr lang="en-US" dirty="0" smtClean="0"/>
              <a:t>norm (Normal)</a:t>
            </a:r>
          </a:p>
          <a:p>
            <a:pPr lvl="1"/>
            <a:r>
              <a:rPr lang="en-US" dirty="0" err="1" smtClean="0"/>
              <a:t>pois</a:t>
            </a:r>
            <a:r>
              <a:rPr lang="en-US" dirty="0" smtClean="0"/>
              <a:t> (Poisson)</a:t>
            </a:r>
          </a:p>
          <a:p>
            <a:pPr lvl="1"/>
            <a:r>
              <a:rPr lang="en-US" dirty="0" smtClean="0"/>
              <a:t>t (T)</a:t>
            </a:r>
          </a:p>
          <a:p>
            <a:pPr lvl="1"/>
            <a:r>
              <a:rPr lang="en-US" dirty="0" smtClean="0"/>
              <a:t>f (F)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511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strategies we learned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Resampling test (permutation test)</a:t>
            </a:r>
            <a:endParaRPr lang="en-US" dirty="0" smtClean="0"/>
          </a:p>
          <a:p>
            <a:pPr lvl="1"/>
            <a:r>
              <a:rPr lang="en-US" dirty="0" smtClean="0"/>
              <a:t>sample</a:t>
            </a:r>
            <a:endParaRPr lang="en-US" dirty="0"/>
          </a:p>
          <a:p>
            <a:pPr lvl="1"/>
            <a:r>
              <a:rPr lang="en-US" dirty="0"/>
              <a:t>replacement = T</a:t>
            </a:r>
          </a:p>
          <a:p>
            <a:endParaRPr lang="en-US" dirty="0" smtClean="0"/>
          </a:p>
          <a:p>
            <a:r>
              <a:rPr lang="en-US" dirty="0" smtClean="0"/>
              <a:t>Bootstrap</a:t>
            </a:r>
          </a:p>
          <a:p>
            <a:pPr lvl="1"/>
            <a:r>
              <a:rPr lang="en-US" dirty="0" smtClean="0"/>
              <a:t>boot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G test (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Likelihood-ratio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test)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229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Critical thinking is important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Provide evidence on an argument</a:t>
            </a:r>
          </a:p>
          <a:p>
            <a:r>
              <a:rPr lang="en-US" dirty="0" smtClean="0"/>
              <a:t>E.g., Dosage compensation hypothesis</a:t>
            </a:r>
          </a:p>
          <a:p>
            <a:pPr lvl="1"/>
            <a:r>
              <a:rPr lang="en-US" dirty="0" smtClean="0"/>
              <a:t>Dosage </a:t>
            </a:r>
            <a:r>
              <a:rPr lang="en-US" dirty="0"/>
              <a:t>compensation is a hypothetical genetic regulatory mechanism which operates to equalize the phenotypic expression of characteristics determined by genes on the X chromosome so that they are equally expressed in the human XY male and the XX female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From wiki</a:t>
            </a:r>
          </a:p>
          <a:p>
            <a:r>
              <a:rPr lang="en-US" dirty="0" smtClean="0"/>
              <a:t>What is the evidence?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160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science?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4546848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A </a:t>
            </a:r>
            <a:r>
              <a:rPr lang="en-US" dirty="0"/>
              <a:t>theory in the empirical sciences can never be proven, but it can be falsified, meaning that it can and should be scrutinized by decisive experiments.</a:t>
            </a:r>
          </a:p>
        </p:txBody>
      </p:sp>
      <p:pic>
        <p:nvPicPr>
          <p:cNvPr id="10242" name="Picture 2" descr="http://upload.wikimedia.org/wikipedia/commons/4/43/Karl_Popp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551960"/>
            <a:ext cx="4139952" cy="5306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971600" y="6165304"/>
            <a:ext cx="39379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Karl </a:t>
            </a:r>
            <a:r>
              <a:rPr lang="en-US" sz="2400" dirty="0" smtClean="0"/>
              <a:t>Popper 1902-1994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115616" y="5601613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6"/>
                </a:solidFill>
              </a:rPr>
              <a:t>Hypothesis testing</a:t>
            </a:r>
            <a:endParaRPr lang="en-US" sz="24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69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Science is about rejecting </a:t>
            </a:r>
            <a:br>
              <a:rPr lang="en-US" dirty="0" smtClean="0"/>
            </a:br>
            <a:r>
              <a:rPr lang="en-US" dirty="0" smtClean="0"/>
              <a:t>old hypothesis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2" descr="http://www.shuxueweb.com/2006/zlkf/UploadFiles_1595/200705/20075112349312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4660" y="2680320"/>
            <a:ext cx="2857500" cy="2962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6279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biology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genetics</a:t>
            </a:r>
          </a:p>
          <a:p>
            <a:pPr lvl="1"/>
            <a:r>
              <a:rPr lang="en-US" dirty="0" smtClean="0"/>
              <a:t>Mixing of traits</a:t>
            </a:r>
          </a:p>
          <a:p>
            <a:r>
              <a:rPr lang="en-US" dirty="0" err="1" smtClean="0"/>
              <a:t>Mendelian</a:t>
            </a:r>
            <a:r>
              <a:rPr lang="en-US" dirty="0" smtClean="0"/>
              <a:t> genetics</a:t>
            </a:r>
          </a:p>
          <a:p>
            <a:pPr lvl="1"/>
            <a:r>
              <a:rPr lang="en-US" dirty="0" smtClean="0"/>
              <a:t>Two copy of genes that can be separated in the next generation, generating the 3:1 ratio</a:t>
            </a:r>
          </a:p>
        </p:txBody>
      </p:sp>
    </p:spTree>
    <p:extLst>
      <p:ext uri="{BB962C8B-B14F-4D97-AF65-F5344CB8AC3E}">
        <p14:creationId xmlns:p14="http://schemas.microsoft.com/office/powerpoint/2010/main" val="1221778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Dosage compensation hypothesis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Dosage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compensation is a hypothetical genetic regulatory mechanism which operates to equalize the phenotypic expression of characteristics determined by genes on the X chromosome so that they are equally expressed in the human XY male and the XX female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  <a:p>
            <a:r>
              <a:rPr lang="en-US" dirty="0" smtClean="0"/>
              <a:t>Can be tested with </a:t>
            </a:r>
            <a:r>
              <a:rPr lang="en-US" dirty="0" err="1" smtClean="0"/>
              <a:t>transcriptomic</a:t>
            </a:r>
            <a:r>
              <a:rPr lang="en-US" dirty="0" smtClean="0"/>
              <a:t>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25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411560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215" y="4221088"/>
            <a:ext cx="9155215" cy="255714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97950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3"/>
                </a:solidFill>
              </a:rPr>
              <a:t>This is actually a good example of the final report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Females have 2 X chromosomes, while males have only one.  For all the genes on chromosome X, how many are differentially expressed between males and females?</a:t>
            </a:r>
          </a:p>
          <a:p>
            <a:r>
              <a:rPr lang="en-US" dirty="0" smtClean="0"/>
              <a:t>Lowly expressed genes tend to have larger measurement error, so let’s consider only genes with average expression level more than 10.</a:t>
            </a:r>
          </a:p>
          <a:p>
            <a:r>
              <a:rPr lang="en-US" dirty="0" smtClean="0"/>
              <a:t>Can we reject dosage compensation hypothesis with the data?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45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1041</TotalTime>
  <Words>611</Words>
  <Application>Microsoft Office PowerPoint</Application>
  <PresentationFormat>全屏显示(4:3)</PresentationFormat>
  <Paragraphs>120</Paragraphs>
  <Slides>24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25" baseType="lpstr">
      <vt:lpstr>Office 主题​​</vt:lpstr>
      <vt:lpstr>ANOVA, linear regression, and correlation analysis</vt:lpstr>
      <vt:lpstr>This is actually a good example of the final report</vt:lpstr>
      <vt:lpstr>Critical thinking is important</vt:lpstr>
      <vt:lpstr>What is science?</vt:lpstr>
      <vt:lpstr>Science is about rejecting  old hypothesis</vt:lpstr>
      <vt:lpstr>In biology</vt:lpstr>
      <vt:lpstr>Dosage compensation hypothesis</vt:lpstr>
      <vt:lpstr>PowerPoint 演示文稿</vt:lpstr>
      <vt:lpstr>This is actually a good example of the final report</vt:lpstr>
      <vt:lpstr>A second example of the final report: Are essential genes clustered in the genome?</vt:lpstr>
      <vt:lpstr>Hypothesis </vt:lpstr>
      <vt:lpstr>PowerPoint 演示文稿</vt:lpstr>
      <vt:lpstr>Analysis of variance (ANOVA)</vt:lpstr>
      <vt:lpstr>Regression analysis</vt:lpstr>
      <vt:lpstr>Correlation analysis</vt:lpstr>
      <vt:lpstr>Summary of the statistic methods we have learned</vt:lpstr>
      <vt:lpstr> 1 variable 1 sample</vt:lpstr>
      <vt:lpstr> 1 variable 2 samples</vt:lpstr>
      <vt:lpstr>1 variable &gt;2 samples</vt:lpstr>
      <vt:lpstr>2 variables 1 sample</vt:lpstr>
      <vt:lpstr>&gt;2 variables 1 sample</vt:lpstr>
      <vt:lpstr>≥2 variables ≥2 samples</vt:lpstr>
      <vt:lpstr>Distributions</vt:lpstr>
      <vt:lpstr>Other strategies we learned</vt:lpstr>
    </vt:vector>
  </TitlesOfParts>
  <Company>PKU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windwhere</dc:creator>
  <cp:lastModifiedBy>windwhere</cp:lastModifiedBy>
  <cp:revision>43</cp:revision>
  <dcterms:created xsi:type="dcterms:W3CDTF">2014-05-07T13:12:50Z</dcterms:created>
  <dcterms:modified xsi:type="dcterms:W3CDTF">2015-04-16T02:27:01Z</dcterms:modified>
</cp:coreProperties>
</file>