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3" r:id="rId3"/>
    <p:sldId id="262" r:id="rId4"/>
    <p:sldId id="257" r:id="rId5"/>
    <p:sldId id="271" r:id="rId6"/>
    <p:sldId id="274" r:id="rId7"/>
    <p:sldId id="279" r:id="rId8"/>
    <p:sldId id="299" r:id="rId9"/>
    <p:sldId id="300" r:id="rId10"/>
    <p:sldId id="301" r:id="rId11"/>
    <p:sldId id="302" r:id="rId12"/>
    <p:sldId id="304" r:id="rId13"/>
    <p:sldId id="284" r:id="rId14"/>
    <p:sldId id="285" r:id="rId15"/>
    <p:sldId id="280" r:id="rId16"/>
    <p:sldId id="277" r:id="rId17"/>
    <p:sldId id="275" r:id="rId18"/>
    <p:sldId id="273" r:id="rId19"/>
    <p:sldId id="267" r:id="rId20"/>
    <p:sldId id="269" r:id="rId21"/>
    <p:sldId id="270" r:id="rId22"/>
    <p:sldId id="291" r:id="rId23"/>
    <p:sldId id="298" r:id="rId24"/>
    <p:sldId id="265" r:id="rId25"/>
    <p:sldId id="305" r:id="rId26"/>
    <p:sldId id="264" r:id="rId27"/>
    <p:sldId id="283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9ACE4-35AA-4564-B968-44875B2FC376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EF58D-41F6-4DEE-AE4B-70F8954D0D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underscore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ocs.ggplot2.org/curren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ggplot2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Yang, Yufei</a:t>
            </a:r>
          </a:p>
          <a:p>
            <a:pPr algn="r"/>
            <a:r>
              <a:rPr lang="en-US" altLang="zh-CN" dirty="0" smtClean="0"/>
              <a:t>2015.4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 and CI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35456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Incorrect use of error bars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Used for replicates</a:t>
            </a:r>
          </a:p>
          <a:p>
            <a:pPr lvl="1"/>
            <a:r>
              <a:rPr lang="en-US" altLang="zh-CN" dirty="0" smtClean="0"/>
              <a:t>Independently repeated experiments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Don’t tell sample size</a:t>
            </a:r>
          </a:p>
          <a:p>
            <a:pPr lvl="1"/>
            <a:r>
              <a:rPr lang="en-US" altLang="zh-CN" dirty="0" smtClean="0"/>
              <a:t>For SE, it is misleading </a:t>
            </a:r>
          </a:p>
          <a:p>
            <a:pPr lvl="1"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choose a geometry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539552" y="1268760"/>
          <a:ext cx="792088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7480"/>
                <a:gridCol w="2691561"/>
                <a:gridCol w="16918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What do you want to present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What</a:t>
                      </a:r>
                      <a:r>
                        <a:rPr lang="en-US" altLang="zh-CN" sz="2000" baseline="0" dirty="0" smtClean="0"/>
                        <a:t>’s your choice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Statistics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</a:t>
                      </a:r>
                      <a:r>
                        <a:rPr lang="en-US" altLang="zh-CN" sz="2000" baseline="0" dirty="0" smtClean="0"/>
                        <a:t> sample, 1 variable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histogram,</a:t>
                      </a:r>
                    </a:p>
                    <a:p>
                      <a:r>
                        <a:rPr lang="en-US" altLang="zh-CN" sz="2000" dirty="0" smtClean="0"/>
                        <a:t>density</a:t>
                      </a:r>
                      <a:r>
                        <a:rPr lang="en-US" altLang="zh-CN" sz="2000" baseline="0" dirty="0" smtClean="0"/>
                        <a:t> curve,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aseline="0" dirty="0" smtClean="0"/>
                        <a:t>cumulative density curve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2 samples, 1</a:t>
                      </a:r>
                      <a:r>
                        <a:rPr lang="en-US" altLang="zh-CN" sz="2000" baseline="0" dirty="0" smtClean="0"/>
                        <a:t> variable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</a:t>
                      </a:r>
                      <a:r>
                        <a:rPr lang="en-US" altLang="zh-CN" sz="2000" baseline="0" dirty="0" smtClean="0"/>
                        <a:t> plot + error bar,</a:t>
                      </a:r>
                    </a:p>
                    <a:p>
                      <a:r>
                        <a:rPr lang="en-US" altLang="zh-CN" sz="2000" dirty="0" smtClean="0"/>
                        <a:t>bar</a:t>
                      </a:r>
                      <a:r>
                        <a:rPr lang="en-US" altLang="zh-CN" sz="2000" baseline="0" dirty="0" smtClean="0"/>
                        <a:t> plot + error bar,</a:t>
                      </a:r>
                    </a:p>
                    <a:p>
                      <a:r>
                        <a:rPr lang="en-US" altLang="zh-CN" sz="2000" baseline="0" dirty="0" smtClean="0"/>
                        <a:t>box plot,</a:t>
                      </a:r>
                    </a:p>
                    <a:p>
                      <a:r>
                        <a:rPr lang="en-US" altLang="zh-CN" sz="2000" baseline="0" dirty="0" smtClean="0"/>
                        <a:t>density curve,</a:t>
                      </a:r>
                    </a:p>
                    <a:p>
                      <a:r>
                        <a:rPr lang="en-US" altLang="zh-CN" sz="2000" baseline="0" dirty="0" smtClean="0"/>
                        <a:t>cumulative density curve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t.test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r>
                        <a:rPr lang="en-US" altLang="zh-CN" sz="2000" dirty="0" err="1" smtClean="0"/>
                        <a:t>wilcox.test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r>
                        <a:rPr lang="en-US" altLang="zh-CN" sz="2000" dirty="0" smtClean="0"/>
                        <a:t>lm()</a:t>
                      </a:r>
                    </a:p>
                    <a:p>
                      <a:endParaRPr lang="en-US" altLang="zh-CN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2 samples, 1 variables, proportion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bar plot,</a:t>
                      </a:r>
                    </a:p>
                    <a:p>
                      <a:r>
                        <a:rPr lang="en-US" altLang="zh-CN" sz="2000" dirty="0" smtClean="0"/>
                        <a:t>pie plot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fisher.test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err="1" smtClean="0"/>
                        <a:t>binom.test</a:t>
                      </a:r>
                      <a:r>
                        <a:rPr lang="en-US" altLang="zh-CN" sz="2000" dirty="0" smtClean="0"/>
                        <a:t>()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1 </a:t>
                      </a:r>
                      <a:r>
                        <a:rPr lang="en-US" altLang="zh-CN" sz="2000" baseline="0" dirty="0" smtClean="0"/>
                        <a:t>sample, 2 variables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 + line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lm ()</a:t>
                      </a:r>
                    </a:p>
                    <a:p>
                      <a:r>
                        <a:rPr lang="en-US" altLang="zh-CN" sz="2000" dirty="0" err="1" smtClean="0"/>
                        <a:t>cor.test</a:t>
                      </a:r>
                      <a:r>
                        <a:rPr lang="en-US" altLang="zh-CN" sz="2000" dirty="0" smtClean="0"/>
                        <a:t>()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 sample, &gt;2 </a:t>
                      </a:r>
                      <a:r>
                        <a:rPr lang="en-US" altLang="zh-CN" sz="2000" dirty="0" err="1" smtClean="0"/>
                        <a:t>variabls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 + line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lm()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boxplot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geom_boxplot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2053"/>
          <a:stretch>
            <a:fillRect/>
          </a:stretch>
        </p:blipFill>
        <p:spPr bwMode="auto">
          <a:xfrm>
            <a:off x="683568" y="2780928"/>
            <a:ext cx="325008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95936" y="3966155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</a:rPr>
              <a:t>median ± 1.58 * IQR / </a:t>
            </a:r>
            <a:r>
              <a:rPr lang="en-US" altLang="zh-CN" sz="2400" b="1" dirty="0" err="1" smtClean="0">
                <a:solidFill>
                  <a:srgbClr val="0070C0"/>
                </a:solidFill>
              </a:rPr>
              <a:t>sqrt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(n)</a:t>
            </a:r>
          </a:p>
          <a:p>
            <a:r>
              <a:rPr lang="en-US" altLang="zh-CN" sz="2400" b="1" dirty="0" smtClean="0">
                <a:solidFill>
                  <a:srgbClr val="0070C0"/>
                </a:solidFill>
              </a:rPr>
              <a:t>95% confidence interval of median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7784" y="4221088"/>
            <a:ext cx="1008112" cy="216024"/>
          </a:xfrm>
          <a:prstGeom prst="rect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linear regression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geom_smooth</a:t>
            </a:r>
            <a:r>
              <a:rPr lang="en-US" altLang="zh-CN" dirty="0" smtClean="0"/>
              <a:t>()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Statistics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A statistical transformation</a:t>
            </a:r>
          </a:p>
          <a:p>
            <a:r>
              <a:rPr lang="en-US" altLang="zh-CN" dirty="0" err="1" smtClean="0"/>
              <a:t>stat_boxplot</a:t>
            </a:r>
            <a:r>
              <a:rPr lang="en-US" altLang="zh-CN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Faceting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facet_grid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facet_wrap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What is ggplot2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An implementation of </a:t>
            </a:r>
            <a:r>
              <a:rPr lang="en-US" altLang="zh-CN" sz="3600" b="1" i="1" dirty="0" smtClean="0"/>
              <a:t>Grammar</a:t>
            </a:r>
            <a:r>
              <a:rPr lang="en-US" altLang="zh-CN" sz="3600" i="1" dirty="0" smtClean="0"/>
              <a:t> of Graphics.</a:t>
            </a:r>
          </a:p>
          <a:p>
            <a:r>
              <a:rPr lang="en-US" altLang="zh-CN" sz="3600" i="1" dirty="0" smtClean="0"/>
              <a:t>“</a:t>
            </a:r>
            <a:r>
              <a:rPr lang="en-US" altLang="zh-CN" sz="3600" dirty="0" smtClean="0"/>
              <a:t>In brief, the grammar tells us that a statistical graphic is a mapping from data to </a:t>
            </a:r>
            <a:r>
              <a:rPr lang="en-US" altLang="zh-CN" sz="3600" b="1" u="heavy" dirty="0" smtClean="0"/>
              <a:t>aesthetic attributes </a:t>
            </a:r>
            <a:r>
              <a:rPr lang="en-US" altLang="zh-CN" sz="3600" dirty="0" smtClean="0"/>
              <a:t>(</a:t>
            </a:r>
            <a:r>
              <a:rPr lang="en-US" altLang="zh-CN" sz="3600" dirty="0" err="1" smtClean="0"/>
              <a:t>colour</a:t>
            </a:r>
            <a:r>
              <a:rPr lang="en-US" altLang="zh-CN" sz="3600" dirty="0" smtClean="0"/>
              <a:t>, shape, size) of </a:t>
            </a:r>
            <a:r>
              <a:rPr lang="en-US" altLang="zh-CN" sz="3600" b="1" u="heavy" dirty="0" smtClean="0"/>
              <a:t>geometric objects </a:t>
            </a:r>
            <a:r>
              <a:rPr lang="en-US" altLang="zh-CN" sz="3600" dirty="0" smtClean="0"/>
              <a:t>(points, lines, bars).</a:t>
            </a:r>
            <a:r>
              <a:rPr lang="en-US" altLang="zh-CN" sz="3600" i="1" dirty="0" smtClean="0"/>
              <a:t>” </a:t>
            </a:r>
            <a:endParaRPr lang="zh-CN" alt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Take home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Data</a:t>
            </a:r>
          </a:p>
          <a:p>
            <a:pPr lvl="1"/>
            <a:r>
              <a:rPr lang="en-US" altLang="zh-CN" dirty="0" smtClean="0"/>
              <a:t>continuous variable or discrete variable</a:t>
            </a:r>
          </a:p>
          <a:p>
            <a:pPr lvl="1"/>
            <a:r>
              <a:rPr lang="en-US" altLang="zh-CN" dirty="0" smtClean="0"/>
              <a:t>vector or factor</a:t>
            </a:r>
          </a:p>
          <a:p>
            <a:r>
              <a:rPr lang="en-US" altLang="zh-CN" dirty="0" smtClean="0"/>
              <a:t>Aesthetic</a:t>
            </a:r>
          </a:p>
          <a:p>
            <a:pPr lvl="1"/>
            <a:r>
              <a:rPr lang="en-US" altLang="zh-CN" dirty="0" smtClean="0"/>
              <a:t>Mapping data to coordinate system(x, y)</a:t>
            </a:r>
          </a:p>
          <a:p>
            <a:pPr lvl="1"/>
            <a:r>
              <a:rPr lang="en-US" altLang="zh-CN" dirty="0" smtClean="0"/>
              <a:t>Distinguish different groups of data(</a:t>
            </a:r>
            <a:r>
              <a:rPr lang="en-US" altLang="zh-CN" dirty="0" err="1" smtClean="0"/>
              <a:t>colour</a:t>
            </a:r>
            <a:r>
              <a:rPr lang="en-US" altLang="zh-CN" dirty="0" smtClean="0"/>
              <a:t>, size, shape)</a:t>
            </a:r>
          </a:p>
          <a:p>
            <a:r>
              <a:rPr lang="en-US" altLang="zh-CN" dirty="0" smtClean="0"/>
              <a:t>Geometry</a:t>
            </a:r>
          </a:p>
          <a:p>
            <a:pPr lvl="1"/>
            <a:r>
              <a:rPr lang="en-US" altLang="zh-CN" dirty="0" smtClean="0"/>
              <a:t>How to choose the geometry</a:t>
            </a:r>
          </a:p>
          <a:p>
            <a:pPr lvl="1"/>
            <a:r>
              <a:rPr lang="en-US" altLang="zh-CN" dirty="0" smtClean="0"/>
              <a:t>How to draw error bar</a:t>
            </a:r>
          </a:p>
          <a:p>
            <a:r>
              <a:rPr lang="en-US" altLang="zh-CN" dirty="0" smtClean="0"/>
              <a:t>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Getting help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ggplot2 is well documented at </a:t>
            </a:r>
            <a:r>
              <a:rPr lang="en-US" altLang="zh-CN" b="1" dirty="0" smtClean="0">
                <a:hlinkClick r:id="rId2"/>
              </a:rPr>
              <a:t>http://docs.ggplot2.org/current/</a:t>
            </a:r>
            <a:endParaRPr lang="en-US" altLang="zh-CN" b="1" dirty="0" smtClean="0"/>
          </a:p>
          <a:p>
            <a:r>
              <a:rPr lang="en-US" altLang="zh-CN" dirty="0" smtClean="0"/>
              <a:t>Google</a:t>
            </a:r>
          </a:p>
          <a:p>
            <a:r>
              <a:rPr lang="en-US" altLang="zh-CN" dirty="0" smtClean="0"/>
              <a:t>Try to post your problems or questions to the community (stack overflow, mailing lists, etc.).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793528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ggplot2 is recommended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base graphics system</a:t>
            </a:r>
          </a:p>
          <a:p>
            <a:pPr lvl="1"/>
            <a:r>
              <a:rPr lang="en-US" altLang="zh-CN" dirty="0" smtClean="0"/>
              <a:t>Drawing on white paper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ggplot2 graphics system</a:t>
            </a:r>
          </a:p>
          <a:p>
            <a:pPr lvl="1"/>
            <a:r>
              <a:rPr lang="en-US" altLang="zh-CN" dirty="0" smtClean="0"/>
              <a:t>Drawing on a computer and then print the whole graph</a:t>
            </a:r>
          </a:p>
          <a:p>
            <a:pPr lvl="1"/>
            <a:r>
              <a:rPr lang="en-US" altLang="zh-CN" dirty="0" smtClean="0"/>
              <a:t>ggplot2 has many default settings to facilitate </a:t>
            </a:r>
            <a:r>
              <a:rPr lang="en-US" altLang="zh-CN" dirty="0" err="1" smtClean="0"/>
              <a:t>ploting</a:t>
            </a:r>
            <a:r>
              <a:rPr lang="en-US" altLang="zh-CN" dirty="0" smtClean="0"/>
              <a:t> (e.g. the scale of y axis)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Polite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To check whether the question has been asked.</a:t>
            </a:r>
          </a:p>
          <a:p>
            <a:pPr lvl="1"/>
            <a:r>
              <a:rPr lang="en-US" altLang="zh-CN" dirty="0" smtClean="0"/>
              <a:t>Most people ignore repeated questions.</a:t>
            </a:r>
          </a:p>
          <a:p>
            <a:r>
              <a:rPr lang="en-US" altLang="zh-CN" dirty="0" smtClean="0"/>
              <a:t>To give a brief and comprehensive description of your problems.</a:t>
            </a:r>
          </a:p>
          <a:p>
            <a:pPr lvl="1"/>
            <a:r>
              <a:rPr lang="en-US" altLang="zh-CN" dirty="0" smtClean="0"/>
              <a:t>Including a small sample of your data</a:t>
            </a:r>
          </a:p>
          <a:p>
            <a:pPr lvl="1"/>
            <a:r>
              <a:rPr lang="en-US" altLang="zh-CN" dirty="0" smtClean="0"/>
              <a:t>A precise description of what you meet or what you want to do.</a:t>
            </a:r>
          </a:p>
          <a:p>
            <a:r>
              <a:rPr lang="en-US" altLang="zh-CN" dirty="0" smtClean="0"/>
              <a:t>To tell what you have try or what you think about the problem.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Contribution to the user community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Comment to your questions is necessary. </a:t>
            </a:r>
          </a:p>
          <a:p>
            <a:r>
              <a:rPr lang="en-US" altLang="zh-CN" dirty="0" smtClean="0"/>
              <a:t>If no one but you solve your problems, don’t forget to post your solutions. </a:t>
            </a:r>
          </a:p>
          <a:p>
            <a:endParaRPr lang="zh-CN" altLang="en-US" dirty="0"/>
          </a:p>
        </p:txBody>
      </p:sp>
      <p:pic>
        <p:nvPicPr>
          <p:cNvPr id="4" name="Picture 2" descr="E:\work\PPT material\Wisdom-of-the-Anci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73016"/>
            <a:ext cx="4587860" cy="256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3"/>
          <p:cNvGraphicFramePr>
            <a:graphicFrameLocks/>
          </p:cNvGraphicFramePr>
          <p:nvPr/>
        </p:nvGraphicFramePr>
        <p:xfrm>
          <a:off x="899592" y="3284984"/>
          <a:ext cx="8013576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65014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Adjustment</a:t>
                      </a:r>
                      <a:endParaRPr lang="zh-CN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dodge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Adjust position by dodging overlaps to the side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fill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and </a:t>
                      </a:r>
                      <a:r>
                        <a:rPr lang="en-US" altLang="zh-CN" sz="20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standardise</a:t>
                      </a:r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have equal height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identity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Don't adjust position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stack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on top of one another</a:t>
                      </a:r>
                      <a:endParaRPr lang="zh-CN" altLang="en-US" sz="2000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jitter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Jitter points to avoid </a:t>
                      </a:r>
                      <a:r>
                        <a:rPr lang="en-US" altLang="zh-CN" sz="20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overplotting</a:t>
                      </a:r>
                      <a:endParaRPr lang="zh-CN" altLang="en-US" sz="20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3902" t="69353" r="18519" b="2874"/>
          <a:stretch>
            <a:fillRect/>
          </a:stretch>
        </p:blipFill>
        <p:spPr bwMode="auto">
          <a:xfrm>
            <a:off x="7586795" y="188640"/>
            <a:ext cx="1557205" cy="1152128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Presenting overlap elements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Transparency</a:t>
            </a:r>
          </a:p>
          <a:p>
            <a:pPr lvl="1"/>
            <a:r>
              <a:rPr lang="en-US" altLang="zh-CN" dirty="0" smtClean="0"/>
              <a:t>alpha</a:t>
            </a:r>
          </a:p>
          <a:p>
            <a:r>
              <a:rPr lang="en-US" altLang="zh-CN" dirty="0" smtClean="0"/>
              <a:t>Position adjustments</a:t>
            </a:r>
          </a:p>
          <a:p>
            <a:pPr lvl="1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9014" t="2564" r="14438" b="2564"/>
          <a:stretch>
            <a:fillRect/>
          </a:stretch>
        </p:blipFill>
        <p:spPr bwMode="auto">
          <a:xfrm>
            <a:off x="395536" y="3645024"/>
            <a:ext cx="5040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Colour</a:t>
            </a:r>
            <a:r>
              <a:rPr lang="en-US" altLang="zh-CN" dirty="0" smtClean="0"/>
              <a:t> setting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Using RGB value</a:t>
            </a:r>
          </a:p>
          <a:p>
            <a:pPr lvl="1"/>
            <a:r>
              <a:rPr lang="en-US" altLang="zh-CN" dirty="0" smtClean="0"/>
              <a:t>Using screen capture of QQ to get </a:t>
            </a:r>
          </a:p>
          <a:p>
            <a:pPr lvl="1" indent="-30163">
              <a:buNone/>
            </a:pPr>
            <a:r>
              <a:rPr lang="en-US" altLang="zh-CN" dirty="0" smtClean="0"/>
              <a:t>the RGB value of a </a:t>
            </a:r>
            <a:r>
              <a:rPr lang="en-US" altLang="zh-CN" dirty="0" err="1" smtClean="0"/>
              <a:t>colour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Transforming the decimal value to a </a:t>
            </a:r>
          </a:p>
          <a:p>
            <a:pPr lvl="1" indent="-30163">
              <a:buNone/>
            </a:pPr>
            <a:r>
              <a:rPr lang="en-US" altLang="zh-CN" dirty="0" smtClean="0"/>
              <a:t>hexadecimal one.</a:t>
            </a:r>
          </a:p>
          <a:p>
            <a:r>
              <a:rPr lang="en-US" altLang="zh-CN" dirty="0" smtClean="0"/>
              <a:t>Using grey level</a:t>
            </a:r>
          </a:p>
          <a:p>
            <a:pPr lvl="1"/>
            <a:r>
              <a:rPr lang="en-US" altLang="zh-CN" dirty="0" smtClean="0"/>
              <a:t>grey()</a:t>
            </a:r>
            <a:endParaRPr lang="zh-CN" altLang="en-US" dirty="0"/>
          </a:p>
        </p:txBody>
      </p:sp>
      <p:pic>
        <p:nvPicPr>
          <p:cNvPr id="4" name="Picture 2" descr="How to draw a horse. ."/>
          <p:cNvPicPr>
            <a:picLocks noChangeAspect="1" noChangeArrowheads="1"/>
          </p:cNvPicPr>
          <p:nvPr/>
        </p:nvPicPr>
        <p:blipFill>
          <a:blip r:embed="rId3" cstate="print"/>
          <a:srcRect l="13902" t="69353" r="18519" b="2874"/>
          <a:stretch>
            <a:fillRect/>
          </a:stretch>
        </p:blipFill>
        <p:spPr bwMode="auto">
          <a:xfrm>
            <a:off x="7586795" y="116632"/>
            <a:ext cx="1557205" cy="1152128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293096"/>
            <a:ext cx="2160000" cy="153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2348880"/>
            <a:ext cx="2160000" cy="149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4316" t="69353" r="18519" b="2874"/>
          <a:stretch>
            <a:fillRect/>
          </a:stretch>
        </p:blipFill>
        <p:spPr bwMode="auto">
          <a:xfrm>
            <a:off x="7596336" y="188640"/>
            <a:ext cx="1547664" cy="1152128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Multiple graphs on one page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grid</a:t>
            </a:r>
          </a:p>
          <a:p>
            <a:r>
              <a:rPr lang="en-US" altLang="zh-CN" dirty="0" smtClean="0"/>
              <a:t>viewport(</a:t>
            </a:r>
            <a:r>
              <a:rPr lang="en-US" altLang="zh-CN" b="1" dirty="0" smtClean="0">
                <a:solidFill>
                  <a:srgbClr val="00B0F0"/>
                </a:solidFill>
              </a:rPr>
              <a:t>width</a:t>
            </a:r>
            <a:r>
              <a:rPr lang="en-US" altLang="zh-CN" dirty="0" smtClean="0"/>
              <a:t>=0.4,</a:t>
            </a:r>
            <a:r>
              <a:rPr lang="en-US" altLang="zh-CN" b="1" dirty="0" smtClean="0">
                <a:solidFill>
                  <a:srgbClr val="00B050"/>
                </a:solidFill>
              </a:rPr>
              <a:t>height</a:t>
            </a:r>
            <a:r>
              <a:rPr lang="en-US" altLang="zh-CN" dirty="0" smtClean="0"/>
              <a:t>=0.4,</a:t>
            </a:r>
            <a:r>
              <a:rPr lang="en-US" altLang="zh-CN" b="1" dirty="0" smtClean="0">
                <a:solidFill>
                  <a:srgbClr val="002060"/>
                </a:solidFill>
              </a:rPr>
              <a:t>x</a:t>
            </a:r>
            <a:r>
              <a:rPr lang="en-US" altLang="zh-CN" dirty="0" smtClean="0"/>
              <a:t>=0.25,</a:t>
            </a:r>
            <a:r>
              <a:rPr lang="en-US" altLang="zh-CN" b="1" dirty="0" smtClean="0">
                <a:solidFill>
                  <a:srgbClr val="C00000"/>
                </a:solidFill>
              </a:rPr>
              <a:t>y</a:t>
            </a:r>
            <a:r>
              <a:rPr lang="en-US" altLang="zh-CN" dirty="0" smtClean="0"/>
              <a:t>=0.75)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99592" y="3068960"/>
            <a:ext cx="2880320" cy="25922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971600" y="5877272"/>
            <a:ext cx="27363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683568" y="3284984"/>
            <a:ext cx="0" cy="22322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9552" y="566124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0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289532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</a:t>
            </a:r>
            <a:endParaRPr lang="zh-CN" alt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707904" y="566124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</a:t>
            </a:r>
            <a:endParaRPr lang="zh-CN" alt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40770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y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9712" y="59492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2060"/>
                </a:solidFill>
              </a:rPr>
              <a:t>x</a:t>
            </a:r>
            <a:endParaRPr lang="zh-CN" altLang="en-US" sz="2400" b="1" dirty="0">
              <a:solidFill>
                <a:srgbClr val="00206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43608" y="3212976"/>
            <a:ext cx="1152128" cy="1008112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1043608" y="4365104"/>
            <a:ext cx="1152128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59632" y="436510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F0"/>
                </a:solidFill>
              </a:rPr>
              <a:t>width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2339752" y="3284984"/>
            <a:ext cx="0" cy="86409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11760" y="3471391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50"/>
                </a:solidFill>
              </a:rPr>
              <a:t>height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coordinate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coord_polar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pie chart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44824"/>
            <a:ext cx="36861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ow to draw a horse. ."/>
          <p:cNvPicPr>
            <a:picLocks noChangeAspect="1" noChangeArrowheads="1"/>
          </p:cNvPicPr>
          <p:nvPr/>
        </p:nvPicPr>
        <p:blipFill>
          <a:blip r:embed="rId3" cstate="print"/>
          <a:srcRect l="14316" t="69353" r="18519" b="2874"/>
          <a:stretch>
            <a:fillRect/>
          </a:stretch>
        </p:blipFill>
        <p:spPr bwMode="auto">
          <a:xfrm>
            <a:off x="7596336" y="188640"/>
            <a:ext cx="1547664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To modify the appearance of : </a:t>
            </a:r>
          </a:p>
          <a:p>
            <a:r>
              <a:rPr lang="en-US" altLang="zh-CN" dirty="0" smtClean="0"/>
              <a:t>axis</a:t>
            </a:r>
          </a:p>
          <a:p>
            <a:r>
              <a:rPr lang="en-US" altLang="zh-CN" dirty="0" smtClean="0"/>
              <a:t>figure legend</a:t>
            </a:r>
          </a:p>
          <a:p>
            <a:r>
              <a:rPr lang="en-US" altLang="zh-CN" dirty="0" smtClean="0"/>
              <a:t>panel</a:t>
            </a:r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87624" y="4437112"/>
            <a:ext cx="6683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/>
              <a:t>http://docs.ggplot2.org/current/theme.html</a:t>
            </a:r>
            <a:endParaRPr lang="zh-CN" altLang="en-US" sz="2800" dirty="0"/>
          </a:p>
        </p:txBody>
      </p:sp>
      <p:pic>
        <p:nvPicPr>
          <p:cNvPr id="6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3902" t="69353" r="18519" b="2874"/>
          <a:stretch>
            <a:fillRect/>
          </a:stretch>
        </p:blipFill>
        <p:spPr bwMode="auto">
          <a:xfrm>
            <a:off x="7586795" y="116632"/>
            <a:ext cx="155720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install.packages</a:t>
            </a:r>
            <a:r>
              <a:rPr lang="en-US" altLang="zh-CN" dirty="0" smtClean="0"/>
              <a:t>(“ggplot2”)</a:t>
            </a:r>
          </a:p>
          <a:p>
            <a:r>
              <a:rPr lang="en-US" altLang="zh-CN" dirty="0" err="1" smtClean="0"/>
              <a:t>install.pacakges</a:t>
            </a:r>
            <a:r>
              <a:rPr lang="en-US" altLang="zh-CN" dirty="0" smtClean="0"/>
              <a:t>(“grid”)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18388" r="52381" b="56924"/>
          <a:stretch>
            <a:fillRect/>
          </a:stretch>
        </p:blipFill>
        <p:spPr bwMode="auto">
          <a:xfrm>
            <a:off x="827584" y="1916832"/>
            <a:ext cx="2160240" cy="2016224"/>
          </a:xfrm>
          <a:prstGeom prst="rect">
            <a:avLst/>
          </a:prstGeom>
          <a:noFill/>
        </p:spPr>
      </p:pic>
      <p:pic>
        <p:nvPicPr>
          <p:cNvPr id="5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66658"/>
          <a:stretch>
            <a:fillRect/>
          </a:stretch>
        </p:blipFill>
        <p:spPr bwMode="auto">
          <a:xfrm>
            <a:off x="4427984" y="4005064"/>
            <a:ext cx="3888432" cy="2334065"/>
          </a:xfrm>
          <a:prstGeom prst="rect">
            <a:avLst/>
          </a:prstGeom>
          <a:noFill/>
        </p:spPr>
      </p:pic>
      <p:pic>
        <p:nvPicPr>
          <p:cNvPr id="6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b="80462"/>
          <a:stretch>
            <a:fillRect/>
          </a:stretch>
        </p:blipFill>
        <p:spPr bwMode="auto">
          <a:xfrm>
            <a:off x="2627784" y="332656"/>
            <a:ext cx="4299220" cy="1512168"/>
          </a:xfrm>
          <a:prstGeom prst="rect">
            <a:avLst/>
          </a:prstGeom>
          <a:noFill/>
        </p:spPr>
      </p:pic>
      <p:pic>
        <p:nvPicPr>
          <p:cNvPr id="7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47434" t="18388" b="57909"/>
          <a:stretch>
            <a:fillRect/>
          </a:stretch>
        </p:blipFill>
        <p:spPr bwMode="auto">
          <a:xfrm>
            <a:off x="3779912" y="2060848"/>
            <a:ext cx="2384648" cy="1935832"/>
          </a:xfrm>
          <a:prstGeom prst="rect">
            <a:avLst/>
          </a:prstGeom>
          <a:noFill/>
        </p:spPr>
      </p:pic>
      <p:pic>
        <p:nvPicPr>
          <p:cNvPr id="8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41312" r="47619" b="31044"/>
          <a:stretch>
            <a:fillRect/>
          </a:stretch>
        </p:blipFill>
        <p:spPr bwMode="auto">
          <a:xfrm>
            <a:off x="6012160" y="1916832"/>
            <a:ext cx="2376264" cy="2257653"/>
          </a:xfrm>
          <a:prstGeom prst="rect">
            <a:avLst/>
          </a:prstGeom>
          <a:noFill/>
        </p:spPr>
      </p:pic>
      <p:pic>
        <p:nvPicPr>
          <p:cNvPr id="9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49206" t="42194" b="31044"/>
          <a:stretch>
            <a:fillRect/>
          </a:stretch>
        </p:blipFill>
        <p:spPr bwMode="auto">
          <a:xfrm>
            <a:off x="1763688" y="4077072"/>
            <a:ext cx="2304256" cy="2185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Key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Data</a:t>
            </a:r>
            <a:endParaRPr lang="en-US" altLang="zh-CN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rgbClr val="0070C0"/>
                </a:solidFill>
              </a:rPr>
              <a:t>Aesthetic</a:t>
            </a:r>
            <a:endParaRPr lang="en-US" altLang="zh-CN" dirty="0" smtClean="0"/>
          </a:p>
          <a:p>
            <a:r>
              <a:rPr lang="en-US" altLang="zh-CN" b="1" dirty="0" smtClean="0">
                <a:solidFill>
                  <a:srgbClr val="00B050"/>
                </a:solidFill>
              </a:rPr>
              <a:t>Geometry</a:t>
            </a:r>
            <a:endParaRPr lang="en-US" altLang="zh-CN" dirty="0" smtClean="0"/>
          </a:p>
          <a:p>
            <a:r>
              <a:rPr lang="en-US" altLang="zh-CN" dirty="0" smtClean="0"/>
              <a:t>Statistics</a:t>
            </a:r>
          </a:p>
          <a:p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72816"/>
            <a:ext cx="2808312" cy="208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763688" y="4581128"/>
            <a:ext cx="70589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/>
              <a:t>ggplot</a:t>
            </a:r>
            <a:r>
              <a:rPr lang="en-US" altLang="zh-CN" sz="3200" dirty="0" smtClean="0"/>
              <a:t>(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data</a:t>
            </a:r>
            <a:r>
              <a:rPr lang="en-US" altLang="zh-CN" sz="3200" dirty="0" smtClean="0"/>
              <a:t>) + </a:t>
            </a:r>
            <a:r>
              <a:rPr lang="en-US" altLang="zh-CN" sz="3200" b="1" dirty="0" err="1" smtClean="0">
                <a:solidFill>
                  <a:srgbClr val="00B050"/>
                </a:solidFill>
              </a:rPr>
              <a:t>geom_point</a:t>
            </a:r>
            <a:r>
              <a:rPr lang="en-US" altLang="zh-CN" sz="3200" dirty="0" smtClean="0"/>
              <a:t>(</a:t>
            </a:r>
            <a:r>
              <a:rPr lang="en-US" altLang="zh-CN" sz="3200" b="1" dirty="0" err="1" smtClean="0">
                <a:solidFill>
                  <a:srgbClr val="0070C0"/>
                </a:solidFill>
              </a:rPr>
              <a:t>aes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(x=</a:t>
            </a:r>
            <a:r>
              <a:rPr lang="en-US" altLang="zh-CN" sz="3200" b="1" dirty="0" err="1" smtClean="0">
                <a:solidFill>
                  <a:srgbClr val="0070C0"/>
                </a:solidFill>
              </a:rPr>
              <a:t>x,y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=y)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Data frame</a:t>
            </a:r>
          </a:p>
          <a:p>
            <a:pPr lvl="1"/>
            <a:r>
              <a:rPr lang="en-US" altLang="zh-CN" dirty="0" smtClean="0"/>
              <a:t>Using a data frame to restore the variables</a:t>
            </a:r>
          </a:p>
          <a:p>
            <a:pPr lvl="1">
              <a:buNone/>
            </a:pPr>
            <a:endParaRPr lang="en-US" altLang="zh-CN" dirty="0" smtClean="0"/>
          </a:p>
          <a:p>
            <a:r>
              <a:rPr lang="en-US" altLang="zh-CN" dirty="0" smtClean="0"/>
              <a:t>Continuous variable or discrete variable</a:t>
            </a:r>
          </a:p>
          <a:p>
            <a:pPr lvl="1"/>
            <a:r>
              <a:rPr lang="en-US" altLang="zh-CN" dirty="0" smtClean="0"/>
              <a:t>vector or factor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Aesthetic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smtClean="0"/>
              <a:t>Horizontal and vertical coordinate</a:t>
            </a:r>
          </a:p>
          <a:p>
            <a:pPr lvl="1"/>
            <a:r>
              <a:rPr lang="en-US" altLang="zh-CN" dirty="0" smtClean="0"/>
              <a:t>ggplot2 will search the name of the variable in the data frame firstly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err="1" smtClean="0"/>
              <a:t>Colour</a:t>
            </a:r>
            <a:r>
              <a:rPr lang="en-US" altLang="zh-CN" sz="3200" dirty="0" smtClean="0"/>
              <a:t>, size, shape, transparency</a:t>
            </a:r>
          </a:p>
          <a:p>
            <a:pPr lvl="1"/>
            <a:r>
              <a:rPr lang="en-US" altLang="zh-CN" dirty="0" smtClean="0"/>
              <a:t>A variable (</a:t>
            </a:r>
            <a:r>
              <a:rPr lang="en-US" altLang="zh-CN" b="1" dirty="0" smtClean="0"/>
              <a:t>discrete</a:t>
            </a:r>
            <a:r>
              <a:rPr lang="en-US" altLang="zh-CN" dirty="0" smtClean="0"/>
              <a:t> or continuous)</a:t>
            </a:r>
          </a:p>
          <a:p>
            <a:pPr lvl="1"/>
            <a:r>
              <a:rPr lang="en-US" altLang="zh-CN" dirty="0" smtClean="0"/>
              <a:t>A fixed value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Geometry</a:t>
            </a:r>
            <a:endParaRPr lang="zh-CN" altLang="en-US" b="1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6868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113"/>
                <a:gridCol w="69276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name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description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point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Points, as for a </a:t>
                      </a:r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scatterplot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errorbar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 bars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Bars, rectangles with bases on y-axis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boxplot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 and whiskers plot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density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Display a smooth density estimate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line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 observations, in ordered by x value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smooth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a smoothed condition mean.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text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Textual annotations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Error bar</a:t>
            </a:r>
            <a:endParaRPr lang="zh-CN" altLang="en-US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87075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80112" y="836712"/>
            <a:ext cx="3563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M: mean of </a:t>
            </a:r>
            <a:r>
              <a:rPr lang="en-US" altLang="zh-CN" sz="2800" b="1" dirty="0" smtClean="0"/>
              <a:t>sample</a:t>
            </a:r>
          </a:p>
          <a:p>
            <a:r>
              <a:rPr lang="en-US" altLang="zh-CN" sz="2800" dirty="0" smtClean="0"/>
              <a:t>μ: mean of </a:t>
            </a:r>
            <a:r>
              <a:rPr lang="en-US" altLang="zh-CN" sz="2800" b="1" dirty="0" smtClean="0"/>
              <a:t>population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 and CI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CI equals to :</a:t>
            </a:r>
          </a:p>
          <a:p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3491880" y="1628800"/>
            <a:ext cx="2842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/>
              <a:t>M ± t</a:t>
            </a:r>
            <a:r>
              <a:rPr lang="en-US" altLang="zh-CN" sz="3200" b="1" baseline="-25000" dirty="0" smtClean="0"/>
              <a:t>(n–1)</a:t>
            </a:r>
            <a:r>
              <a:rPr lang="en-US" altLang="zh-CN" sz="3200" b="1" dirty="0" smtClean="0"/>
              <a:t> × SE</a:t>
            </a:r>
            <a:endParaRPr lang="zh-CN" altLang="en-US" sz="3200" b="1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7504" y="5013176"/>
            <a:ext cx="2304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 – α = 0.95</a:t>
            </a:r>
            <a:endParaRPr lang="en-US" altLang="zh-CN" sz="1200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n = 10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t</a:t>
            </a:r>
            <a:r>
              <a:rPr lang="en-US" altLang="zh-CN" sz="2800" baseline="-30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(9, 0.975) 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= 2.26</a:t>
            </a:r>
            <a:endParaRPr kumimoji="0" lang="en-US" altLang="zh-CN" sz="12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780928"/>
            <a:ext cx="1490844" cy="688082"/>
          </a:xfrm>
          <a:prstGeom prst="rect">
            <a:avLst/>
          </a:prstGeom>
          <a:noFill/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471981" y="4974309"/>
            <a:ext cx="184731" cy="65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17"/>
          <p:cNvGrpSpPr/>
          <p:nvPr/>
        </p:nvGrpSpPr>
        <p:grpSpPr>
          <a:xfrm>
            <a:off x="2915816" y="2204864"/>
            <a:ext cx="3312368" cy="1753547"/>
            <a:chOff x="2915816" y="2204864"/>
            <a:chExt cx="3312368" cy="1753547"/>
          </a:xfrm>
        </p:grpSpPr>
        <p:pic>
          <p:nvPicPr>
            <p:cNvPr id="5130" name="Picture 10" descr="E:\work\PPT material\t distribution.png"/>
            <p:cNvPicPr>
              <a:picLocks noChangeAspect="1" noChangeArrowheads="1"/>
            </p:cNvPicPr>
            <p:nvPr/>
          </p:nvPicPr>
          <p:blipFill>
            <a:blip r:embed="rId3" cstate="print"/>
            <a:srcRect l="5498" r="5158" b="6532"/>
            <a:stretch>
              <a:fillRect/>
            </a:stretch>
          </p:blipFill>
          <p:spPr bwMode="auto">
            <a:xfrm>
              <a:off x="2987824" y="2263452"/>
              <a:ext cx="3240360" cy="1694959"/>
            </a:xfrm>
            <a:prstGeom prst="rect">
              <a:avLst/>
            </a:prstGeom>
            <a:noFill/>
          </p:spPr>
        </p:pic>
        <p:sp>
          <p:nvSpPr>
            <p:cNvPr id="17" name="圆角矩形 16"/>
            <p:cNvSpPr/>
            <p:nvPr/>
          </p:nvSpPr>
          <p:spPr>
            <a:xfrm>
              <a:off x="2915816" y="2204864"/>
              <a:ext cx="1152128" cy="100811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2699792" y="3933056"/>
            <a:ext cx="5312673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1 – α = </a:t>
            </a:r>
            <a:r>
              <a:rPr lang="en-US" altLang="zh-CN" sz="2800" i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(t</a:t>
            </a:r>
            <a:r>
              <a:rPr lang="en-US" altLang="zh-CN" sz="2800" baseline="-30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α/2)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&lt;= T &lt;= t</a:t>
            </a:r>
            <a:r>
              <a:rPr lang="en-US" altLang="zh-CN" sz="2800" baseline="-30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1- α/2)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) </a:t>
            </a:r>
          </a:p>
        </p:txBody>
      </p:sp>
      <p:sp>
        <p:nvSpPr>
          <p:cNvPr id="21" name="矩形 20"/>
          <p:cNvSpPr/>
          <p:nvPr/>
        </p:nvSpPr>
        <p:spPr>
          <a:xfrm>
            <a:off x="2590246" y="5373216"/>
            <a:ext cx="6590266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= </a:t>
            </a:r>
            <a:r>
              <a:rPr lang="en-US" altLang="zh-CN" sz="2800" i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(M - t</a:t>
            </a:r>
            <a:r>
              <a:rPr lang="en-US" altLang="zh-CN" sz="2800" baseline="-30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1-α/2)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*SE &lt;= μ &lt;= M - t</a:t>
            </a:r>
            <a:r>
              <a:rPr lang="en-US" altLang="zh-CN" sz="2800" baseline="-300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α/2)</a:t>
            </a:r>
            <a:r>
              <a:rPr lang="en-US" altLang="zh-CN" sz="2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*SE)</a:t>
            </a:r>
          </a:p>
        </p:txBody>
      </p:sp>
      <p:sp>
        <p:nvSpPr>
          <p:cNvPr id="22" name="矩形 21"/>
          <p:cNvSpPr/>
          <p:nvPr/>
        </p:nvSpPr>
        <p:spPr>
          <a:xfrm>
            <a:off x="2627784" y="6021288"/>
            <a:ext cx="6322565" cy="669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0.95 = </a:t>
            </a:r>
            <a:r>
              <a:rPr lang="en-US" altLang="zh-CN" sz="2800" b="1" i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(M – 2.26*SE &lt;= μ &lt;= M+2.26*SE)</a:t>
            </a: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6" name="组合 23"/>
          <p:cNvGrpSpPr/>
          <p:nvPr/>
        </p:nvGrpSpPr>
        <p:grpSpPr>
          <a:xfrm>
            <a:off x="2627784" y="4653136"/>
            <a:ext cx="5724644" cy="702980"/>
            <a:chOff x="2771800" y="4848138"/>
            <a:chExt cx="5724644" cy="702980"/>
          </a:xfrm>
        </p:grpSpPr>
        <p:sp>
          <p:nvSpPr>
            <p:cNvPr id="20" name="矩形 19"/>
            <p:cNvSpPr/>
            <p:nvPr/>
          </p:nvSpPr>
          <p:spPr>
            <a:xfrm>
              <a:off x="2771800" y="4848138"/>
              <a:ext cx="5724644" cy="6690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= </a:t>
              </a:r>
              <a:r>
                <a:rPr lang="en-US" altLang="zh-CN" sz="2800" i="1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P</a:t>
              </a:r>
              <a:r>
                <a:rPr lang="en-US" altLang="zh-CN" sz="28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(t</a:t>
              </a:r>
              <a:r>
                <a:rPr lang="en-US" altLang="zh-CN" sz="2800" baseline="-300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(n-1, α/2)</a:t>
              </a:r>
              <a:r>
                <a:rPr lang="en-US" altLang="zh-CN" sz="28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&lt;=               &lt;= t</a:t>
              </a:r>
              <a:r>
                <a:rPr lang="en-US" altLang="zh-CN" sz="2800" baseline="-300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(n-1, 1- α/2)</a:t>
              </a:r>
              <a:r>
                <a:rPr lang="en-US" altLang="zh-CN" sz="2800" dirty="0" smtClean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) </a:t>
              </a:r>
              <a:r>
                <a:rPr lang="en-US" altLang="zh-CN" sz="2800" dirty="0" smtClean="0">
                  <a:latin typeface="Arial" pitchFamily="34" charset="0"/>
                  <a:ea typeface="宋体" pitchFamily="2" charset="-122"/>
                  <a:cs typeface="宋体" pitchFamily="2" charset="-122"/>
                </a:rPr>
                <a:t>	</a:t>
              </a:r>
            </a:p>
          </p:txBody>
        </p:sp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20072" y="4941168"/>
              <a:ext cx="648072" cy="6099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9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3229</TotalTime>
  <Words>683</Words>
  <Application>Microsoft Office PowerPoint</Application>
  <PresentationFormat>全屏显示(4:3)</PresentationFormat>
  <Paragraphs>191</Paragraphs>
  <Slides>27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ggplot2</vt:lpstr>
      <vt:lpstr>Why ggplot2 is recommended</vt:lpstr>
      <vt:lpstr>幻灯片 3</vt:lpstr>
      <vt:lpstr>Key points</vt:lpstr>
      <vt:lpstr>Data</vt:lpstr>
      <vt:lpstr>Aesthetic</vt:lpstr>
      <vt:lpstr>Geometry</vt:lpstr>
      <vt:lpstr>Error bar</vt:lpstr>
      <vt:lpstr>SE and CI</vt:lpstr>
      <vt:lpstr>SE and CI</vt:lpstr>
      <vt:lpstr>Incorrect use of error bars</vt:lpstr>
      <vt:lpstr>How to choose a geometry</vt:lpstr>
      <vt:lpstr>boxplot</vt:lpstr>
      <vt:lpstr>linear regression</vt:lpstr>
      <vt:lpstr>Statistics</vt:lpstr>
      <vt:lpstr>Faceting</vt:lpstr>
      <vt:lpstr>What is ggplot2</vt:lpstr>
      <vt:lpstr>Take home message</vt:lpstr>
      <vt:lpstr>Getting help</vt:lpstr>
      <vt:lpstr>Polite questions</vt:lpstr>
      <vt:lpstr>Contribution to the user community</vt:lpstr>
      <vt:lpstr>Presenting overlap elements</vt:lpstr>
      <vt:lpstr>Colour setting</vt:lpstr>
      <vt:lpstr>Multiple graphs on one page</vt:lpstr>
      <vt:lpstr>coordinate system</vt:lpstr>
      <vt:lpstr>theme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ggplot2</dc:title>
  <dc:creator>YangYF</dc:creator>
  <cp:lastModifiedBy>yangyf</cp:lastModifiedBy>
  <cp:revision>19</cp:revision>
  <dcterms:created xsi:type="dcterms:W3CDTF">2015-03-24T07:59:37Z</dcterms:created>
  <dcterms:modified xsi:type="dcterms:W3CDTF">2015-04-21T23:29:21Z</dcterms:modified>
</cp:coreProperties>
</file>