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63" r:id="rId3"/>
    <p:sldId id="262" r:id="rId4"/>
    <p:sldId id="257" r:id="rId5"/>
    <p:sldId id="271" r:id="rId6"/>
    <p:sldId id="274" r:id="rId7"/>
    <p:sldId id="279" r:id="rId8"/>
    <p:sldId id="299" r:id="rId9"/>
    <p:sldId id="300" r:id="rId10"/>
    <p:sldId id="301" r:id="rId11"/>
    <p:sldId id="302" r:id="rId12"/>
    <p:sldId id="306" r:id="rId13"/>
    <p:sldId id="308" r:id="rId14"/>
    <p:sldId id="304" r:id="rId15"/>
    <p:sldId id="284" r:id="rId16"/>
    <p:sldId id="307" r:id="rId17"/>
    <p:sldId id="285" r:id="rId18"/>
    <p:sldId id="280" r:id="rId19"/>
    <p:sldId id="277" r:id="rId20"/>
    <p:sldId id="275" r:id="rId21"/>
    <p:sldId id="273" r:id="rId22"/>
    <p:sldId id="267" r:id="rId23"/>
    <p:sldId id="269" r:id="rId24"/>
    <p:sldId id="270" r:id="rId25"/>
    <p:sldId id="291" r:id="rId26"/>
    <p:sldId id="298" r:id="rId27"/>
    <p:sldId id="265" r:id="rId28"/>
    <p:sldId id="305" r:id="rId29"/>
    <p:sldId id="264" r:id="rId30"/>
    <p:sldId id="283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14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9ACE4-35AA-4564-B968-44875B2FC376}" type="datetimeFigureOut">
              <a:rPr lang="zh-CN" altLang="en-US" smtClean="0"/>
              <a:pPr/>
              <a:t>2016/4/11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9EF58D-41F6-4DEE-AE4B-70F8954D0D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241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underscore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EF58D-41F6-4DEE-AE4B-70F8954D0DB9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350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EF58D-41F6-4DEE-AE4B-70F8954D0DB9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692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EF58D-41F6-4DEE-AE4B-70F8954D0DB9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231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docs.ggplot2.org/current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ggplot2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zh-CN" dirty="0" smtClean="0"/>
              <a:t>Yang, Yufei</a:t>
            </a:r>
          </a:p>
          <a:p>
            <a:pPr algn="r"/>
            <a:r>
              <a:rPr lang="en-US" altLang="zh-CN" dirty="0" smtClean="0"/>
              <a:t>2016.4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SE and CI</a:t>
            </a:r>
            <a:endParaRPr lang="zh-CN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1744" y="1772817"/>
            <a:ext cx="354561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Incorrect</a:t>
            </a:r>
            <a:r>
              <a:rPr lang="en-US" altLang="zh-CN" dirty="0" smtClean="0"/>
              <a:t> use of error bars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Used for replicates</a:t>
            </a:r>
          </a:p>
          <a:p>
            <a:pPr lvl="1"/>
            <a:r>
              <a:rPr lang="en-US" altLang="zh-CN" dirty="0" smtClean="0"/>
              <a:t>Independently repeated experiments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Don’t tell sample size</a:t>
            </a:r>
          </a:p>
          <a:p>
            <a:pPr lvl="1"/>
            <a:r>
              <a:rPr lang="en-US" altLang="zh-CN" dirty="0" smtClean="0"/>
              <a:t>For SE, it is misleading </a:t>
            </a:r>
          </a:p>
          <a:p>
            <a:pPr lvl="2"/>
            <a:endParaRPr lang="en-US" altLang="zh-CN" dirty="0" smtClean="0"/>
          </a:p>
          <a:p>
            <a:pPr lvl="1"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0297" y="2348880"/>
            <a:ext cx="1283333" cy="180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800707" y="4131387"/>
            <a:ext cx="22429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 algn="r"/>
            <a:r>
              <a:rPr lang="en-US" altLang="zh-CN" sz="2000" dirty="0"/>
              <a:t>3 penguins</a:t>
            </a:r>
            <a:endParaRPr lang="en-US" altLang="zh-CN" sz="2000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5098" y="1600200"/>
            <a:ext cx="3295650" cy="47434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5178" y="1616969"/>
            <a:ext cx="3248025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24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confounding factors should be excluded</a:t>
            </a:r>
            <a:endParaRPr lang="zh-CN" altLang="en-US" dirty="0"/>
          </a:p>
        </p:txBody>
      </p:sp>
      <p:pic>
        <p:nvPicPr>
          <p:cNvPr id="2050" name="Picture 2" descr="Arya_graph_datawrapper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97"/>
          <a:stretch/>
        </p:blipFill>
        <p:spPr bwMode="auto">
          <a:xfrm>
            <a:off x="1428479" y="2332263"/>
            <a:ext cx="4320000" cy="260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rya_gender_graph_datawrapper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88"/>
          <a:stretch/>
        </p:blipFill>
        <p:spPr bwMode="auto">
          <a:xfrm>
            <a:off x="6312024" y="2189430"/>
            <a:ext cx="4320000" cy="275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170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to choose a geometry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/>
          <p:cNvGraphicFramePr>
            <a:graphicFrameLocks/>
          </p:cNvGraphicFramePr>
          <p:nvPr/>
        </p:nvGraphicFramePr>
        <p:xfrm>
          <a:off x="2063552" y="1268760"/>
          <a:ext cx="7920880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7480"/>
                <a:gridCol w="2691561"/>
                <a:gridCol w="169183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What do you want to present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What</a:t>
                      </a:r>
                      <a:r>
                        <a:rPr lang="en-US" altLang="zh-CN" sz="2000" baseline="0" dirty="0" smtClean="0"/>
                        <a:t>’s your choice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Statistics</a:t>
                      </a:r>
                      <a:endParaRPr lang="zh-CN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1</a:t>
                      </a:r>
                      <a:r>
                        <a:rPr lang="en-US" altLang="zh-CN" sz="2000" baseline="0" dirty="0" smtClean="0"/>
                        <a:t> sample, 1 variable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histogram,</a:t>
                      </a:r>
                    </a:p>
                    <a:p>
                      <a:r>
                        <a:rPr lang="en-US" altLang="zh-CN" sz="2000" dirty="0" smtClean="0"/>
                        <a:t>density</a:t>
                      </a:r>
                      <a:r>
                        <a:rPr lang="en-US" altLang="zh-CN" sz="2000" baseline="0" dirty="0" smtClean="0"/>
                        <a:t> curve,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aseline="0" dirty="0" smtClean="0"/>
                        <a:t>cumulative density curve</a:t>
                      </a:r>
                      <a:endParaRPr lang="zh-CN" alt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/>
                        <a:t>2 samples, 1</a:t>
                      </a:r>
                      <a:r>
                        <a:rPr lang="en-US" altLang="zh-CN" sz="2000" baseline="0" dirty="0" smtClean="0"/>
                        <a:t> variable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scatter</a:t>
                      </a:r>
                      <a:r>
                        <a:rPr lang="en-US" altLang="zh-CN" sz="2000" baseline="0" dirty="0" smtClean="0"/>
                        <a:t> plot + error bar,</a:t>
                      </a:r>
                    </a:p>
                    <a:p>
                      <a:r>
                        <a:rPr lang="en-US" altLang="zh-CN" sz="2000" dirty="0" smtClean="0"/>
                        <a:t>bar</a:t>
                      </a:r>
                      <a:r>
                        <a:rPr lang="en-US" altLang="zh-CN" sz="2000" baseline="0" dirty="0" smtClean="0"/>
                        <a:t> plot + error bar,</a:t>
                      </a:r>
                    </a:p>
                    <a:p>
                      <a:r>
                        <a:rPr lang="en-US" altLang="zh-CN" sz="2000" baseline="0" dirty="0" smtClean="0"/>
                        <a:t>box plot,</a:t>
                      </a:r>
                    </a:p>
                    <a:p>
                      <a:r>
                        <a:rPr lang="en-US" altLang="zh-CN" sz="2000" baseline="0" dirty="0" smtClean="0"/>
                        <a:t>density curve,</a:t>
                      </a:r>
                    </a:p>
                    <a:p>
                      <a:r>
                        <a:rPr lang="en-US" altLang="zh-CN" sz="2000" baseline="0" dirty="0" smtClean="0"/>
                        <a:t>cumulative density curve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err="1" smtClean="0"/>
                        <a:t>t.test</a:t>
                      </a:r>
                      <a:r>
                        <a:rPr lang="en-US" altLang="zh-CN" sz="2000" dirty="0" smtClean="0"/>
                        <a:t>()</a:t>
                      </a:r>
                    </a:p>
                    <a:p>
                      <a:r>
                        <a:rPr lang="en-US" altLang="zh-CN" sz="2000" dirty="0" err="1" smtClean="0"/>
                        <a:t>wilcox.test</a:t>
                      </a:r>
                      <a:r>
                        <a:rPr lang="en-US" altLang="zh-CN" sz="2000" dirty="0" smtClean="0"/>
                        <a:t>()</a:t>
                      </a:r>
                    </a:p>
                    <a:p>
                      <a:r>
                        <a:rPr lang="en-US" altLang="zh-CN" sz="2000" dirty="0" smtClean="0"/>
                        <a:t>lm()</a:t>
                      </a:r>
                    </a:p>
                    <a:p>
                      <a:endParaRPr lang="en-US" altLang="zh-CN" sz="2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/>
                        <a:t>2 samples, 1 variables, proportion</a:t>
                      </a:r>
                      <a:endParaRPr lang="zh-CN" alt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bar plot,</a:t>
                      </a:r>
                    </a:p>
                    <a:p>
                      <a:r>
                        <a:rPr lang="en-US" altLang="zh-CN" sz="2000" dirty="0" smtClean="0"/>
                        <a:t>pie plot</a:t>
                      </a:r>
                      <a:endParaRPr lang="zh-CN" alt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err="1" smtClean="0"/>
                        <a:t>fisher.test</a:t>
                      </a:r>
                      <a:r>
                        <a:rPr lang="en-US" altLang="zh-CN" sz="2000" dirty="0" smtClean="0"/>
                        <a:t>()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err="1" smtClean="0"/>
                        <a:t>binom.test</a:t>
                      </a:r>
                      <a:r>
                        <a:rPr lang="en-US" altLang="zh-CN" sz="2000" dirty="0" smtClean="0"/>
                        <a:t>()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/>
                        <a:t>1 </a:t>
                      </a:r>
                      <a:r>
                        <a:rPr lang="en-US" altLang="zh-CN" sz="2000" baseline="0" dirty="0" smtClean="0"/>
                        <a:t>sample, 2 variables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scatter + line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lm ()</a:t>
                      </a:r>
                    </a:p>
                    <a:p>
                      <a:r>
                        <a:rPr lang="en-US" altLang="zh-CN" sz="2000" dirty="0" err="1" smtClean="0"/>
                        <a:t>cor.test</a:t>
                      </a:r>
                      <a:r>
                        <a:rPr lang="en-US" altLang="zh-CN" sz="2000" dirty="0" smtClean="0"/>
                        <a:t>()</a:t>
                      </a:r>
                      <a:endParaRPr lang="zh-CN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1 sample, &gt;2 </a:t>
                      </a:r>
                      <a:r>
                        <a:rPr lang="en-US" altLang="zh-CN" sz="2000" dirty="0" err="1" smtClean="0"/>
                        <a:t>variabls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scatter + line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lm()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boxplot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geom_boxplot</a:t>
            </a:r>
            <a:r>
              <a:rPr lang="en-US" altLang="zh-CN" dirty="0" smtClean="0"/>
              <a:t>()</a:t>
            </a:r>
            <a:endParaRPr lang="zh-CN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52053"/>
          <a:stretch>
            <a:fillRect/>
          </a:stretch>
        </p:blipFill>
        <p:spPr bwMode="auto">
          <a:xfrm>
            <a:off x="2207569" y="2780928"/>
            <a:ext cx="3250083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519936" y="3966156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</a:rPr>
              <a:t>median ± 1.58 * IQR / </a:t>
            </a:r>
            <a:r>
              <a:rPr lang="en-US" altLang="zh-CN" sz="2400" b="1" dirty="0" err="1">
                <a:solidFill>
                  <a:srgbClr val="0070C0"/>
                </a:solidFill>
              </a:rPr>
              <a:t>sqrt</a:t>
            </a:r>
            <a:r>
              <a:rPr lang="en-US" altLang="zh-CN" sz="2400" b="1" dirty="0">
                <a:solidFill>
                  <a:srgbClr val="0070C0"/>
                </a:solidFill>
              </a:rPr>
              <a:t>(n)</a:t>
            </a:r>
          </a:p>
          <a:p>
            <a:r>
              <a:rPr lang="en-US" altLang="zh-CN" sz="2400" b="1" dirty="0">
                <a:solidFill>
                  <a:srgbClr val="0070C0"/>
                </a:solidFill>
              </a:rPr>
              <a:t>95% confidence interval of median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151784" y="4221088"/>
            <a:ext cx="1008112" cy="216024"/>
          </a:xfrm>
          <a:prstGeom prst="rect">
            <a:avLst/>
          </a:prstGeom>
          <a:noFill/>
          <a:ln w="381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barplot</a:t>
            </a:r>
            <a:endParaRPr lang="zh-CN" altLang="en-US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332" y="1402918"/>
            <a:ext cx="4680000" cy="323921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090724" y="5583918"/>
            <a:ext cx="2578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position=“stack”</a:t>
            </a:r>
            <a:endParaRPr lang="zh-CN" altLang="en-US" sz="28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0398" y="1417638"/>
            <a:ext cx="4680000" cy="323921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4232" y="1487162"/>
            <a:ext cx="4680000" cy="3239214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199846" y="5583918"/>
            <a:ext cx="2201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position</a:t>
            </a:r>
            <a:r>
              <a:rPr lang="en-US" altLang="zh-CN" sz="2800" dirty="0" smtClean="0"/>
              <a:t>=“fill”</a:t>
            </a:r>
            <a:endParaRPr lang="zh-CN" altLang="en-US" sz="2800" dirty="0"/>
          </a:p>
        </p:txBody>
      </p:sp>
      <p:sp>
        <p:nvSpPr>
          <p:cNvPr id="12" name="文本框 7"/>
          <p:cNvSpPr txBox="1"/>
          <p:nvPr/>
        </p:nvSpPr>
        <p:spPr>
          <a:xfrm>
            <a:off x="8840944" y="5508802"/>
            <a:ext cx="2741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/>
              <a:t>position</a:t>
            </a:r>
            <a:r>
              <a:rPr lang="en-US" altLang="zh-CN" sz="2800" dirty="0" smtClean="0"/>
              <a:t>=“dodge”</a:t>
            </a:r>
            <a:endParaRPr lang="zh-CN" altLang="en-US" sz="2800" dirty="0"/>
          </a:p>
        </p:txBody>
      </p:sp>
      <p:pic>
        <p:nvPicPr>
          <p:cNvPr id="1026" name="Picture 2" descr="The 67th Annual Primetime Emmy Awards Post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764" y="372400"/>
            <a:ext cx="72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0774" y="4499501"/>
            <a:ext cx="619125" cy="5524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41174" y="4517986"/>
            <a:ext cx="609600" cy="54292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6367" y="4507447"/>
            <a:ext cx="609600" cy="52387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97542" y="4499908"/>
            <a:ext cx="571500" cy="5334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69466" y="4504670"/>
            <a:ext cx="60007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25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linear regression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geom_smooth</a:t>
            </a:r>
            <a:r>
              <a:rPr lang="en-US" altLang="zh-CN" dirty="0" smtClean="0"/>
              <a:t>()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Statistics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dirty="0" smtClean="0"/>
              <a:t>A statistical transformation</a:t>
            </a:r>
          </a:p>
          <a:p>
            <a:r>
              <a:rPr lang="en-US" altLang="zh-CN" dirty="0" err="1" smtClean="0"/>
              <a:t>stat_boxplot</a:t>
            </a:r>
            <a:r>
              <a:rPr lang="en-US" altLang="zh-CN" dirty="0" smtClean="0"/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Faceting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facet_grid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err="1" smtClean="0"/>
              <a:t>facet_wrap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Why ggplot2 is recommended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base graphics system</a:t>
            </a:r>
          </a:p>
          <a:p>
            <a:pPr lvl="1"/>
            <a:r>
              <a:rPr lang="en-US" altLang="zh-CN" dirty="0" smtClean="0"/>
              <a:t>Drawing on white paper</a:t>
            </a:r>
          </a:p>
          <a:p>
            <a:pPr lvl="1"/>
            <a:endParaRPr lang="en-US" altLang="zh-CN" dirty="0" smtClean="0"/>
          </a:p>
          <a:p>
            <a:r>
              <a:rPr lang="en-US" altLang="zh-CN" dirty="0" smtClean="0"/>
              <a:t>ggplot2 graphics system</a:t>
            </a:r>
          </a:p>
          <a:p>
            <a:pPr lvl="1"/>
            <a:r>
              <a:rPr lang="en-US" altLang="zh-CN" dirty="0" smtClean="0"/>
              <a:t>Drawing on a computer and then print the whole graph</a:t>
            </a:r>
          </a:p>
          <a:p>
            <a:pPr lvl="1"/>
            <a:r>
              <a:rPr lang="en-US" altLang="zh-CN" dirty="0" smtClean="0"/>
              <a:t>ggplot2 has many default settings to facilitate </a:t>
            </a:r>
            <a:r>
              <a:rPr lang="en-US" altLang="zh-CN" dirty="0" smtClean="0"/>
              <a:t>plotting </a:t>
            </a:r>
            <a:r>
              <a:rPr lang="en-US" altLang="zh-CN" dirty="0" smtClean="0"/>
              <a:t>(e.g. the scale of y axis)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 dirty="0"/>
              <a:t>What is ggplot2</a:t>
            </a:r>
            <a:endParaRPr lang="zh-CN" altLang="en-US" sz="4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/>
              <a:t>An implementation of </a:t>
            </a:r>
            <a:r>
              <a:rPr lang="en-US" altLang="zh-CN" sz="3600" b="1" i="1" dirty="0"/>
              <a:t>Grammar</a:t>
            </a:r>
            <a:r>
              <a:rPr lang="en-US" altLang="zh-CN" sz="3600" i="1" dirty="0"/>
              <a:t> of Graphics.</a:t>
            </a:r>
          </a:p>
          <a:p>
            <a:r>
              <a:rPr lang="en-US" altLang="zh-CN" sz="3600" i="1" dirty="0"/>
              <a:t>“</a:t>
            </a:r>
            <a:r>
              <a:rPr lang="en-US" altLang="zh-CN" sz="3600" dirty="0"/>
              <a:t>In brief, the grammar tells us that a statistical graphic is a mapping from data to </a:t>
            </a:r>
            <a:r>
              <a:rPr lang="en-US" altLang="zh-CN" sz="3600" b="1" u="heavy" dirty="0"/>
              <a:t>aesthetic attributes </a:t>
            </a:r>
            <a:r>
              <a:rPr lang="en-US" altLang="zh-CN" sz="3600" dirty="0"/>
              <a:t>(</a:t>
            </a:r>
            <a:r>
              <a:rPr lang="en-US" altLang="zh-CN" sz="3600" dirty="0" err="1"/>
              <a:t>colour</a:t>
            </a:r>
            <a:r>
              <a:rPr lang="en-US" altLang="zh-CN" sz="3600" dirty="0"/>
              <a:t>, shape, size) of </a:t>
            </a:r>
            <a:r>
              <a:rPr lang="en-US" altLang="zh-CN" sz="3600" b="1" u="heavy" dirty="0"/>
              <a:t>geometric objects </a:t>
            </a:r>
            <a:r>
              <a:rPr lang="en-US" altLang="zh-CN" sz="3600" dirty="0"/>
              <a:t>(points, lines, bars).</a:t>
            </a:r>
            <a:r>
              <a:rPr lang="en-US" altLang="zh-CN" sz="3600" i="1" dirty="0"/>
              <a:t>” </a:t>
            </a:r>
            <a:endParaRPr lang="zh-CN" altLang="en-US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Take home message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Data</a:t>
            </a:r>
          </a:p>
          <a:p>
            <a:pPr lvl="1"/>
            <a:r>
              <a:rPr lang="en-US" altLang="zh-CN" dirty="0" smtClean="0"/>
              <a:t>continuous variable or discrete variable</a:t>
            </a:r>
          </a:p>
          <a:p>
            <a:pPr lvl="1"/>
            <a:r>
              <a:rPr lang="en-US" altLang="zh-CN" dirty="0" smtClean="0"/>
              <a:t>vector or factor</a:t>
            </a:r>
          </a:p>
          <a:p>
            <a:r>
              <a:rPr lang="en-US" altLang="zh-CN" dirty="0" smtClean="0"/>
              <a:t>Aesthetic</a:t>
            </a:r>
          </a:p>
          <a:p>
            <a:pPr lvl="1"/>
            <a:r>
              <a:rPr lang="en-US" altLang="zh-CN" dirty="0" smtClean="0"/>
              <a:t>Mapping data to coordinate system(x, y)</a:t>
            </a:r>
          </a:p>
          <a:p>
            <a:pPr lvl="1"/>
            <a:r>
              <a:rPr lang="en-US" altLang="zh-CN" dirty="0" smtClean="0"/>
              <a:t>Distinguish different groups of data(</a:t>
            </a:r>
            <a:r>
              <a:rPr lang="en-US" altLang="zh-CN" dirty="0" err="1" smtClean="0"/>
              <a:t>colour</a:t>
            </a:r>
            <a:r>
              <a:rPr lang="en-US" altLang="zh-CN" dirty="0" smtClean="0"/>
              <a:t>, size, shape)</a:t>
            </a:r>
          </a:p>
          <a:p>
            <a:r>
              <a:rPr lang="en-US" altLang="zh-CN" dirty="0" smtClean="0"/>
              <a:t>Geometry</a:t>
            </a:r>
          </a:p>
          <a:p>
            <a:pPr lvl="1"/>
            <a:r>
              <a:rPr lang="en-US" altLang="zh-CN" dirty="0" smtClean="0"/>
              <a:t>How to choose the geometry</a:t>
            </a:r>
          </a:p>
          <a:p>
            <a:pPr lvl="1"/>
            <a:r>
              <a:rPr lang="en-US" altLang="zh-CN" dirty="0" smtClean="0"/>
              <a:t>How to draw error bar</a:t>
            </a:r>
          </a:p>
          <a:p>
            <a:r>
              <a:rPr lang="en-US" altLang="zh-CN" dirty="0" smtClean="0"/>
              <a:t>Statistics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Getting help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ggplot2 is well documented at </a:t>
            </a:r>
            <a:r>
              <a:rPr lang="en-US" altLang="zh-CN" b="1" dirty="0" smtClean="0">
                <a:hlinkClick r:id="rId2"/>
              </a:rPr>
              <a:t>http://docs.ggplot2.org/current/</a:t>
            </a:r>
            <a:endParaRPr lang="en-US" altLang="zh-CN" b="1" dirty="0" smtClean="0"/>
          </a:p>
          <a:p>
            <a:r>
              <a:rPr lang="en-US" altLang="zh-CN" dirty="0" smtClean="0"/>
              <a:t>Google</a:t>
            </a:r>
          </a:p>
          <a:p>
            <a:r>
              <a:rPr lang="en-US" altLang="zh-CN" dirty="0" smtClean="0"/>
              <a:t>Try to post your problems or questions to the community (stack overflow, mailing lists, etc.). 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5560" y="4365104"/>
            <a:ext cx="793528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Polite questions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To check whether the question has been asked.</a:t>
            </a:r>
          </a:p>
          <a:p>
            <a:pPr lvl="1"/>
            <a:r>
              <a:rPr lang="en-US" altLang="zh-CN" dirty="0" smtClean="0"/>
              <a:t>Most people ignore repeated questions.</a:t>
            </a:r>
          </a:p>
          <a:p>
            <a:r>
              <a:rPr lang="en-US" altLang="zh-CN" dirty="0" smtClean="0"/>
              <a:t>To give a brief and comprehensive description of your problems.</a:t>
            </a:r>
          </a:p>
          <a:p>
            <a:pPr lvl="1"/>
            <a:r>
              <a:rPr lang="en-US" altLang="zh-CN" dirty="0" smtClean="0"/>
              <a:t>Including a small sample of your data</a:t>
            </a:r>
          </a:p>
          <a:p>
            <a:pPr lvl="1"/>
            <a:r>
              <a:rPr lang="en-US" altLang="zh-CN" dirty="0" smtClean="0"/>
              <a:t>A precise description of what you meet or what you want to do.</a:t>
            </a:r>
          </a:p>
          <a:p>
            <a:r>
              <a:rPr lang="en-US" altLang="zh-CN" dirty="0" smtClean="0"/>
              <a:t>To tell what you have try or what you think about the problem.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Contribution to the user community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Comment to your questions is necessary. </a:t>
            </a:r>
          </a:p>
          <a:p>
            <a:r>
              <a:rPr lang="en-US" altLang="zh-CN" dirty="0" smtClean="0"/>
              <a:t>If no one but you solve your problems, don’t forget to post your solutions. </a:t>
            </a:r>
          </a:p>
          <a:p>
            <a:endParaRPr lang="zh-CN" altLang="en-US" dirty="0"/>
          </a:p>
        </p:txBody>
      </p:sp>
      <p:pic>
        <p:nvPicPr>
          <p:cNvPr id="4" name="Picture 2" descr="E:\work\PPT material\Wisdom-of-the-Ancien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1784" y="3573016"/>
            <a:ext cx="4587860" cy="2561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内容占位符 3"/>
          <p:cNvGraphicFramePr>
            <a:graphicFrameLocks/>
          </p:cNvGraphicFramePr>
          <p:nvPr/>
        </p:nvGraphicFramePr>
        <p:xfrm>
          <a:off x="2423592" y="3284984"/>
          <a:ext cx="8013576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65014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000" b="0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Adjustment</a:t>
                      </a:r>
                      <a:endParaRPr lang="zh-CN" alt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b="0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zh-CN" alt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dodge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Adjust position by dodging overlaps to the side</a:t>
                      </a:r>
                      <a:endParaRPr lang="zh-CN" alt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fill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Stack overlapping objects and </a:t>
                      </a:r>
                      <a:r>
                        <a:rPr lang="en-US" altLang="zh-CN" sz="20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standardise</a:t>
                      </a:r>
                      <a:r>
                        <a:rPr lang="en-US" altLang="zh-CN" sz="2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have equal height</a:t>
                      </a:r>
                      <a:endParaRPr lang="zh-CN" alt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identity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Don't adjust position</a:t>
                      </a:r>
                      <a:endParaRPr lang="zh-CN" altLang="en-US" sz="2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stack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Stack overlapping objects on top of one another</a:t>
                      </a:r>
                      <a:endParaRPr lang="zh-CN" altLang="en-US" sz="2000" b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jitter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Jitter points to avoid </a:t>
                      </a:r>
                      <a:r>
                        <a:rPr lang="en-US" altLang="zh-CN" sz="20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overplotting</a:t>
                      </a:r>
                      <a:endParaRPr lang="zh-CN" altLang="en-US" sz="2000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l="13902" t="69353" r="18519" b="2874"/>
          <a:stretch>
            <a:fillRect/>
          </a:stretch>
        </p:blipFill>
        <p:spPr bwMode="auto">
          <a:xfrm>
            <a:off x="9110796" y="188640"/>
            <a:ext cx="1557205" cy="1152128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Presenting overlap elements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Transparency</a:t>
            </a:r>
          </a:p>
          <a:p>
            <a:pPr lvl="1"/>
            <a:r>
              <a:rPr lang="en-US" altLang="zh-CN" dirty="0" smtClean="0"/>
              <a:t>alpha</a:t>
            </a:r>
          </a:p>
          <a:p>
            <a:r>
              <a:rPr lang="en-US" altLang="zh-CN" dirty="0" smtClean="0"/>
              <a:t>Position adjustments</a:t>
            </a:r>
          </a:p>
          <a:p>
            <a:pPr lvl="1"/>
            <a:endParaRPr lang="en-US" altLang="zh-CN" dirty="0" smtClean="0"/>
          </a:p>
          <a:p>
            <a:pPr lvl="1">
              <a:buNone/>
            </a:pP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19014" t="2564" r="14438" b="2564"/>
          <a:stretch>
            <a:fillRect/>
          </a:stretch>
        </p:blipFill>
        <p:spPr bwMode="auto">
          <a:xfrm>
            <a:off x="1919536" y="3645024"/>
            <a:ext cx="50405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Colour</a:t>
            </a:r>
            <a:r>
              <a:rPr lang="en-US" altLang="zh-CN" dirty="0" smtClean="0"/>
              <a:t> setting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Using RGB value</a:t>
            </a:r>
          </a:p>
          <a:p>
            <a:pPr lvl="1"/>
            <a:r>
              <a:rPr lang="en-US" altLang="zh-CN" dirty="0" smtClean="0"/>
              <a:t>Using screen capture of QQ to get </a:t>
            </a:r>
          </a:p>
          <a:p>
            <a:pPr lvl="1" indent="-30163">
              <a:buNone/>
            </a:pPr>
            <a:r>
              <a:rPr lang="en-US" altLang="zh-CN" dirty="0" smtClean="0"/>
              <a:t>the RGB value of a </a:t>
            </a:r>
            <a:r>
              <a:rPr lang="en-US" altLang="zh-CN" dirty="0" err="1" smtClean="0"/>
              <a:t>colour</a:t>
            </a:r>
            <a:r>
              <a:rPr lang="en-US" altLang="zh-CN" dirty="0" smtClean="0"/>
              <a:t>.</a:t>
            </a:r>
          </a:p>
          <a:p>
            <a:pPr lvl="1"/>
            <a:r>
              <a:rPr lang="en-US" altLang="zh-CN" dirty="0" smtClean="0"/>
              <a:t>Transforming the decimal value to a </a:t>
            </a:r>
          </a:p>
          <a:p>
            <a:pPr lvl="1" indent="-30163">
              <a:buNone/>
            </a:pPr>
            <a:r>
              <a:rPr lang="en-US" altLang="zh-CN" dirty="0" smtClean="0"/>
              <a:t>hexadecimal one.</a:t>
            </a:r>
          </a:p>
          <a:p>
            <a:r>
              <a:rPr lang="en-US" altLang="zh-CN" dirty="0" smtClean="0"/>
              <a:t>Using grey level</a:t>
            </a:r>
          </a:p>
          <a:p>
            <a:pPr lvl="1"/>
            <a:r>
              <a:rPr lang="en-US" altLang="zh-CN" dirty="0" smtClean="0"/>
              <a:t>grey()</a:t>
            </a:r>
            <a:endParaRPr lang="zh-CN" altLang="en-US" dirty="0"/>
          </a:p>
        </p:txBody>
      </p:sp>
      <p:pic>
        <p:nvPicPr>
          <p:cNvPr id="4" name="Picture 2" descr="How to draw a horse. ."/>
          <p:cNvPicPr>
            <a:picLocks noChangeAspect="1" noChangeArrowheads="1"/>
          </p:cNvPicPr>
          <p:nvPr/>
        </p:nvPicPr>
        <p:blipFill>
          <a:blip r:embed="rId3" cstate="print"/>
          <a:srcRect l="13902" t="69353" r="18519" b="2874"/>
          <a:stretch>
            <a:fillRect/>
          </a:stretch>
        </p:blipFill>
        <p:spPr bwMode="auto">
          <a:xfrm>
            <a:off x="9110796" y="116632"/>
            <a:ext cx="1557205" cy="1152128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56240" y="4293097"/>
            <a:ext cx="2160000" cy="1532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84232" y="2348881"/>
            <a:ext cx="2160000" cy="149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l="14316" t="69353" r="18519" b="2874"/>
          <a:stretch>
            <a:fillRect/>
          </a:stretch>
        </p:blipFill>
        <p:spPr bwMode="auto">
          <a:xfrm>
            <a:off x="9120336" y="188640"/>
            <a:ext cx="1547664" cy="1152128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Multiple graphs on one page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grid</a:t>
            </a:r>
          </a:p>
          <a:p>
            <a:r>
              <a:rPr lang="en-US" altLang="zh-CN" dirty="0" smtClean="0"/>
              <a:t>viewport(</a:t>
            </a:r>
            <a:r>
              <a:rPr lang="en-US" altLang="zh-CN" b="1" dirty="0" smtClean="0">
                <a:solidFill>
                  <a:srgbClr val="00B0F0"/>
                </a:solidFill>
              </a:rPr>
              <a:t>width</a:t>
            </a:r>
            <a:r>
              <a:rPr lang="en-US" altLang="zh-CN" dirty="0" smtClean="0"/>
              <a:t>=0.4,</a:t>
            </a:r>
            <a:r>
              <a:rPr lang="en-US" altLang="zh-CN" b="1" dirty="0" smtClean="0">
                <a:solidFill>
                  <a:srgbClr val="00B050"/>
                </a:solidFill>
              </a:rPr>
              <a:t>height</a:t>
            </a:r>
            <a:r>
              <a:rPr lang="en-US" altLang="zh-CN" dirty="0" smtClean="0"/>
              <a:t>=0.4,</a:t>
            </a:r>
            <a:r>
              <a:rPr lang="en-US" altLang="zh-CN" b="1" dirty="0" smtClean="0">
                <a:solidFill>
                  <a:srgbClr val="002060"/>
                </a:solidFill>
              </a:rPr>
              <a:t>x</a:t>
            </a:r>
            <a:r>
              <a:rPr lang="en-US" altLang="zh-CN" dirty="0" smtClean="0"/>
              <a:t>=0.25,</a:t>
            </a:r>
            <a:r>
              <a:rPr lang="en-US" altLang="zh-CN" b="1" dirty="0" smtClean="0">
                <a:solidFill>
                  <a:srgbClr val="C00000"/>
                </a:solidFill>
              </a:rPr>
              <a:t>y</a:t>
            </a:r>
            <a:r>
              <a:rPr lang="en-US" altLang="zh-CN" dirty="0" smtClean="0"/>
              <a:t>=0.75)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23592" y="3068960"/>
            <a:ext cx="2880320" cy="259228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箭头连接符 6"/>
          <p:cNvCxnSpPr/>
          <p:nvPr/>
        </p:nvCxnSpPr>
        <p:spPr>
          <a:xfrm>
            <a:off x="2495600" y="5877272"/>
            <a:ext cx="273630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2207568" y="3284984"/>
            <a:ext cx="0" cy="22322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63552" y="566124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0</a:t>
            </a:r>
            <a:endParaRPr lang="zh-CN" alt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063552" y="289532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1</a:t>
            </a:r>
            <a:endParaRPr lang="zh-CN" alt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5231904" y="566124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1</a:t>
            </a:r>
            <a:endParaRPr lang="zh-CN" alt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775520" y="407707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C00000"/>
                </a:solidFill>
              </a:rPr>
              <a:t>y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3712" y="5949281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2060"/>
                </a:solidFill>
              </a:rPr>
              <a:t>x</a:t>
            </a:r>
            <a:endParaRPr lang="zh-CN" altLang="en-US" sz="2400" b="1" dirty="0">
              <a:solidFill>
                <a:srgbClr val="00206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567608" y="3212976"/>
            <a:ext cx="1152128" cy="1008112"/>
          </a:xfrm>
          <a:prstGeom prst="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2567608" y="4365104"/>
            <a:ext cx="1152128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83632" y="4365105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B0F0"/>
                </a:solidFill>
              </a:rPr>
              <a:t>width</a:t>
            </a:r>
            <a:endParaRPr lang="zh-CN" altLang="en-US" sz="2400" b="1" dirty="0">
              <a:solidFill>
                <a:srgbClr val="00B0F0"/>
              </a:solidFill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>
            <a:off x="3863752" y="3284984"/>
            <a:ext cx="0" cy="864096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935760" y="3471392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B050"/>
                </a:solidFill>
              </a:rPr>
              <a:t>height</a:t>
            </a:r>
            <a:endParaRPr lang="zh-CN" altLang="en-US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coordinate system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coord_polar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pie chart</a:t>
            </a:r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7889" y="1844824"/>
            <a:ext cx="3686175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ow to draw a horse. ."/>
          <p:cNvPicPr>
            <a:picLocks noChangeAspect="1" noChangeArrowheads="1"/>
          </p:cNvPicPr>
          <p:nvPr/>
        </p:nvPicPr>
        <p:blipFill>
          <a:blip r:embed="rId3" cstate="print"/>
          <a:srcRect l="14316" t="69353" r="18519" b="2874"/>
          <a:stretch>
            <a:fillRect/>
          </a:stretch>
        </p:blipFill>
        <p:spPr bwMode="auto">
          <a:xfrm>
            <a:off x="9120336" y="188640"/>
            <a:ext cx="1547664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theme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dirty="0" smtClean="0"/>
              <a:t>To modify the appearance of : </a:t>
            </a:r>
          </a:p>
          <a:p>
            <a:r>
              <a:rPr lang="en-US" altLang="zh-CN" dirty="0" smtClean="0"/>
              <a:t>axis</a:t>
            </a:r>
          </a:p>
          <a:p>
            <a:r>
              <a:rPr lang="en-US" altLang="zh-CN" dirty="0" smtClean="0"/>
              <a:t>figure legend</a:t>
            </a:r>
          </a:p>
          <a:p>
            <a:r>
              <a:rPr lang="en-US" altLang="zh-CN" dirty="0" smtClean="0"/>
              <a:t>panel</a:t>
            </a:r>
          </a:p>
          <a:p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711624" y="4437112"/>
            <a:ext cx="66832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/>
              <a:t>http://docs.ggplot2.org/current/theme.html</a:t>
            </a:r>
            <a:endParaRPr lang="zh-CN" altLang="en-US" sz="2800" dirty="0"/>
          </a:p>
        </p:txBody>
      </p:sp>
      <p:pic>
        <p:nvPicPr>
          <p:cNvPr id="6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l="13902" t="69353" r="18519" b="2874"/>
          <a:stretch>
            <a:fillRect/>
          </a:stretch>
        </p:blipFill>
        <p:spPr bwMode="auto">
          <a:xfrm>
            <a:off x="9110796" y="116632"/>
            <a:ext cx="1557205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t="18388" r="52381" b="56924"/>
          <a:stretch>
            <a:fillRect/>
          </a:stretch>
        </p:blipFill>
        <p:spPr bwMode="auto">
          <a:xfrm>
            <a:off x="2351584" y="1916832"/>
            <a:ext cx="2160240" cy="2016224"/>
          </a:xfrm>
          <a:prstGeom prst="rect">
            <a:avLst/>
          </a:prstGeom>
          <a:noFill/>
        </p:spPr>
      </p:pic>
      <p:pic>
        <p:nvPicPr>
          <p:cNvPr id="5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t="66658"/>
          <a:stretch>
            <a:fillRect/>
          </a:stretch>
        </p:blipFill>
        <p:spPr bwMode="auto">
          <a:xfrm>
            <a:off x="5951984" y="4005065"/>
            <a:ext cx="3888432" cy="2334065"/>
          </a:xfrm>
          <a:prstGeom prst="rect">
            <a:avLst/>
          </a:prstGeom>
          <a:noFill/>
        </p:spPr>
      </p:pic>
      <p:pic>
        <p:nvPicPr>
          <p:cNvPr id="6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b="80462"/>
          <a:stretch>
            <a:fillRect/>
          </a:stretch>
        </p:blipFill>
        <p:spPr bwMode="auto">
          <a:xfrm>
            <a:off x="4151784" y="332656"/>
            <a:ext cx="4299220" cy="1512168"/>
          </a:xfrm>
          <a:prstGeom prst="rect">
            <a:avLst/>
          </a:prstGeom>
          <a:noFill/>
        </p:spPr>
      </p:pic>
      <p:pic>
        <p:nvPicPr>
          <p:cNvPr id="7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l="47434" t="18388" b="57909"/>
          <a:stretch>
            <a:fillRect/>
          </a:stretch>
        </p:blipFill>
        <p:spPr bwMode="auto">
          <a:xfrm>
            <a:off x="5303912" y="2060848"/>
            <a:ext cx="2384648" cy="1935832"/>
          </a:xfrm>
          <a:prstGeom prst="rect">
            <a:avLst/>
          </a:prstGeom>
          <a:noFill/>
        </p:spPr>
      </p:pic>
      <p:pic>
        <p:nvPicPr>
          <p:cNvPr id="8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t="41312" r="47619" b="31044"/>
          <a:stretch>
            <a:fillRect/>
          </a:stretch>
        </p:blipFill>
        <p:spPr bwMode="auto">
          <a:xfrm>
            <a:off x="7536160" y="1916833"/>
            <a:ext cx="2376264" cy="2257653"/>
          </a:xfrm>
          <a:prstGeom prst="rect">
            <a:avLst/>
          </a:prstGeom>
          <a:noFill/>
        </p:spPr>
      </p:pic>
      <p:pic>
        <p:nvPicPr>
          <p:cNvPr id="9" name="Picture 2" descr="How to draw a horse. ."/>
          <p:cNvPicPr>
            <a:picLocks noChangeAspect="1" noChangeArrowheads="1"/>
          </p:cNvPicPr>
          <p:nvPr/>
        </p:nvPicPr>
        <p:blipFill>
          <a:blip r:embed="rId2" cstate="print"/>
          <a:srcRect l="49206" t="42194" b="31044"/>
          <a:stretch>
            <a:fillRect/>
          </a:stretch>
        </p:blipFill>
        <p:spPr bwMode="auto">
          <a:xfrm>
            <a:off x="3287688" y="4077073"/>
            <a:ext cx="2304256" cy="2185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install.packages</a:t>
            </a:r>
            <a:r>
              <a:rPr lang="en-US" altLang="zh-CN" dirty="0" smtClean="0"/>
              <a:t>(“ggplot2”)</a:t>
            </a:r>
          </a:p>
          <a:p>
            <a:r>
              <a:rPr lang="en-US" altLang="zh-CN" dirty="0" err="1" smtClean="0"/>
              <a:t>install.pacakges</a:t>
            </a:r>
            <a:r>
              <a:rPr lang="en-US" altLang="zh-CN" dirty="0" smtClean="0"/>
              <a:t>(“grid”)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Key points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</a:rPr>
              <a:t>Data</a:t>
            </a:r>
          </a:p>
          <a:p>
            <a:r>
              <a:rPr lang="en-US" altLang="zh-CN" b="1" dirty="0" smtClean="0">
                <a:solidFill>
                  <a:srgbClr val="00B050"/>
                </a:solidFill>
              </a:rPr>
              <a:t>Geometry</a:t>
            </a:r>
            <a:endParaRPr lang="en-US" altLang="zh-CN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altLang="zh-CN" b="1" dirty="0" smtClean="0">
                <a:solidFill>
                  <a:srgbClr val="0070C0"/>
                </a:solidFill>
              </a:rPr>
              <a:t>Aesthetic</a:t>
            </a:r>
            <a:endParaRPr lang="en-US" altLang="zh-CN" dirty="0" smtClean="0"/>
          </a:p>
          <a:p>
            <a:r>
              <a:rPr lang="en-US" altLang="zh-CN" dirty="0" smtClean="0"/>
              <a:t>Statistics</a:t>
            </a:r>
          </a:p>
          <a:p>
            <a:endParaRPr lang="en-US" altLang="zh-CN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8586" y="1772816"/>
            <a:ext cx="3531710" cy="26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3287688" y="4581129"/>
            <a:ext cx="6823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err="1"/>
              <a:t>ggplot</a:t>
            </a:r>
            <a:r>
              <a:rPr lang="en-US" altLang="zh-CN" sz="3200" dirty="0"/>
              <a:t>(</a:t>
            </a:r>
            <a:r>
              <a:rPr lang="en-US" altLang="zh-CN" sz="3200" b="1" dirty="0">
                <a:solidFill>
                  <a:srgbClr val="C00000"/>
                </a:solidFill>
              </a:rPr>
              <a:t>ab</a:t>
            </a:r>
            <a:r>
              <a:rPr lang="en-US" altLang="zh-CN" sz="3200" dirty="0"/>
              <a:t>) + </a:t>
            </a:r>
            <a:r>
              <a:rPr lang="en-US" altLang="zh-CN" sz="3200" b="1" dirty="0" err="1">
                <a:solidFill>
                  <a:srgbClr val="00B050"/>
                </a:solidFill>
              </a:rPr>
              <a:t>geom_point</a:t>
            </a:r>
            <a:r>
              <a:rPr lang="en-US" altLang="zh-CN" sz="3200" dirty="0"/>
              <a:t>(</a:t>
            </a:r>
            <a:r>
              <a:rPr lang="en-US" altLang="zh-CN" sz="3200" b="1" dirty="0" err="1">
                <a:solidFill>
                  <a:srgbClr val="0070C0"/>
                </a:solidFill>
              </a:rPr>
              <a:t>aes</a:t>
            </a:r>
            <a:r>
              <a:rPr lang="en-US" altLang="zh-CN" sz="3200" b="1" dirty="0">
                <a:solidFill>
                  <a:srgbClr val="0070C0"/>
                </a:solidFill>
              </a:rPr>
              <a:t>(x=</a:t>
            </a:r>
            <a:r>
              <a:rPr lang="en-US" altLang="zh-CN" sz="3200" b="1" dirty="0" err="1">
                <a:solidFill>
                  <a:srgbClr val="0070C0"/>
                </a:solidFill>
              </a:rPr>
              <a:t>A,y</a:t>
            </a:r>
            <a:r>
              <a:rPr lang="en-US" altLang="zh-CN" sz="3200" b="1" dirty="0">
                <a:solidFill>
                  <a:srgbClr val="0070C0"/>
                </a:solidFill>
              </a:rPr>
              <a:t>=B)</a:t>
            </a:r>
            <a:r>
              <a:rPr lang="en-US" altLang="zh-CN" sz="3200" dirty="0"/>
              <a:t>)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Data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2836912"/>
          </a:xfrm>
        </p:spPr>
        <p:txBody>
          <a:bodyPr/>
          <a:lstStyle/>
          <a:p>
            <a:r>
              <a:rPr lang="en-US" altLang="zh-CN" dirty="0" smtClean="0"/>
              <a:t>Data frame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dirty="0" smtClean="0"/>
              <a:t>Using a data frame to restore the variables</a:t>
            </a:r>
          </a:p>
          <a:p>
            <a:r>
              <a:rPr lang="en-US" altLang="zh-CN" dirty="0" smtClean="0"/>
              <a:t>Continuous variable or discrete variable</a:t>
            </a:r>
          </a:p>
          <a:p>
            <a:pPr marL="742950" lvl="2" indent="-342900">
              <a:buFont typeface="Wingdings" panose="05000000000000000000" pitchFamily="2" charset="2"/>
              <a:buChar char="Ø"/>
            </a:pPr>
            <a:r>
              <a:rPr lang="en-US" altLang="zh-CN" dirty="0"/>
              <a:t>vector or factor</a:t>
            </a:r>
          </a:p>
          <a:p>
            <a:r>
              <a:rPr lang="en-US" altLang="zh-CN" dirty="0" smtClean="0"/>
              <a:t>Context</a:t>
            </a:r>
          </a:p>
          <a:p>
            <a:pPr lvl="1"/>
            <a:endParaRPr lang="en-US" altLang="zh-CN" sz="3200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</p:txBody>
      </p:sp>
      <p:grpSp>
        <p:nvGrpSpPr>
          <p:cNvPr id="12" name="组合 11"/>
          <p:cNvGrpSpPr/>
          <p:nvPr/>
        </p:nvGrpSpPr>
        <p:grpSpPr>
          <a:xfrm>
            <a:off x="2617654" y="4586001"/>
            <a:ext cx="7058920" cy="640247"/>
            <a:chOff x="1127831" y="4509120"/>
            <a:chExt cx="7058920" cy="640247"/>
          </a:xfrm>
        </p:grpSpPr>
        <p:sp>
          <p:nvSpPr>
            <p:cNvPr id="4" name="矩形 3"/>
            <p:cNvSpPr/>
            <p:nvPr/>
          </p:nvSpPr>
          <p:spPr>
            <a:xfrm>
              <a:off x="1127831" y="4564592"/>
              <a:ext cx="705892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dirty="0" err="1"/>
                <a:t>ggplot</a:t>
              </a:r>
              <a:r>
                <a:rPr lang="en-US" altLang="zh-CN" sz="3200" dirty="0"/>
                <a:t>(</a:t>
              </a:r>
              <a:r>
                <a:rPr lang="en-US" altLang="zh-CN" sz="3200" b="1" dirty="0">
                  <a:solidFill>
                    <a:srgbClr val="C00000"/>
                  </a:solidFill>
                </a:rPr>
                <a:t>data</a:t>
              </a:r>
              <a:r>
                <a:rPr lang="en-US" altLang="zh-CN" sz="3200" dirty="0"/>
                <a:t>) + </a:t>
              </a:r>
              <a:r>
                <a:rPr lang="en-US" altLang="zh-CN" sz="3200" dirty="0" err="1"/>
                <a:t>geom_point</a:t>
              </a:r>
              <a:r>
                <a:rPr lang="en-US" altLang="zh-CN" sz="3200" dirty="0"/>
                <a:t>(</a:t>
              </a:r>
              <a:r>
                <a:rPr lang="en-US" altLang="zh-CN" sz="3200" dirty="0" err="1"/>
                <a:t>aes</a:t>
              </a:r>
              <a:r>
                <a:rPr lang="en-US" altLang="zh-CN" sz="3200" dirty="0"/>
                <a:t>(x=</a:t>
              </a:r>
              <a:r>
                <a:rPr lang="en-US" altLang="zh-CN" sz="3200" dirty="0" err="1"/>
                <a:t>x,y</a:t>
              </a:r>
              <a:r>
                <a:rPr lang="en-US" altLang="zh-CN" sz="3200" dirty="0"/>
                <a:t>=y))</a:t>
              </a:r>
              <a:endParaRPr lang="zh-CN" altLang="en-US" sz="3200" dirty="0"/>
            </a:p>
          </p:txBody>
        </p:sp>
        <p:sp>
          <p:nvSpPr>
            <p:cNvPr id="10" name="左中括号 9"/>
            <p:cNvSpPr/>
            <p:nvPr/>
          </p:nvSpPr>
          <p:spPr>
            <a:xfrm rot="5400000">
              <a:off x="4472256" y="1296496"/>
              <a:ext cx="199487" cy="6624736"/>
            </a:xfrm>
            <a:prstGeom prst="leftBracke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617655" y="5485700"/>
            <a:ext cx="8016169" cy="676056"/>
            <a:chOff x="1127831" y="5632669"/>
            <a:chExt cx="8016169" cy="676056"/>
          </a:xfrm>
        </p:grpSpPr>
        <p:sp>
          <p:nvSpPr>
            <p:cNvPr id="5" name="矩形 4"/>
            <p:cNvSpPr/>
            <p:nvPr/>
          </p:nvSpPr>
          <p:spPr>
            <a:xfrm>
              <a:off x="1127831" y="5723950"/>
              <a:ext cx="801616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dirty="0" err="1"/>
                <a:t>ggplot</a:t>
              </a:r>
              <a:r>
                <a:rPr lang="en-US" altLang="zh-CN" sz="3200" dirty="0"/>
                <a:t>() + </a:t>
              </a:r>
              <a:r>
                <a:rPr lang="en-US" altLang="zh-CN" sz="3200" dirty="0" err="1"/>
                <a:t>geom_point</a:t>
              </a:r>
              <a:r>
                <a:rPr lang="en-US" altLang="zh-CN" sz="3200" dirty="0"/>
                <a:t>(data=</a:t>
              </a:r>
              <a:r>
                <a:rPr lang="en-US" altLang="zh-CN" sz="3200" b="1" dirty="0" err="1">
                  <a:solidFill>
                    <a:srgbClr val="C00000"/>
                  </a:solidFill>
                </a:rPr>
                <a:t>data,</a:t>
              </a:r>
              <a:r>
                <a:rPr lang="en-US" altLang="zh-CN" sz="3200" dirty="0" err="1"/>
                <a:t>aes</a:t>
              </a:r>
              <a:r>
                <a:rPr lang="en-US" altLang="zh-CN" sz="3200" dirty="0"/>
                <a:t>(x=</a:t>
              </a:r>
              <a:r>
                <a:rPr lang="en-US" altLang="zh-CN" sz="3200" dirty="0" err="1"/>
                <a:t>x,y</a:t>
              </a:r>
              <a:r>
                <a:rPr lang="en-US" altLang="zh-CN" sz="3200" dirty="0"/>
                <a:t>=y))</a:t>
              </a:r>
              <a:endParaRPr lang="zh-CN" altLang="en-US" sz="3200" dirty="0"/>
            </a:p>
          </p:txBody>
        </p:sp>
        <p:sp>
          <p:nvSpPr>
            <p:cNvPr id="11" name="左中括号 10"/>
            <p:cNvSpPr/>
            <p:nvPr/>
          </p:nvSpPr>
          <p:spPr>
            <a:xfrm rot="5400000">
              <a:off x="6856983" y="3851742"/>
              <a:ext cx="182561" cy="3744416"/>
            </a:xfrm>
            <a:prstGeom prst="leftBracke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Aesthetic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altLang="zh-CN" sz="3200" dirty="0"/>
              <a:t>Horizontal and vertical coordinate</a:t>
            </a:r>
          </a:p>
          <a:p>
            <a:pPr lvl="1"/>
            <a:r>
              <a:rPr lang="en-US" altLang="zh-CN" dirty="0" smtClean="0"/>
              <a:t>ggplot2 will search the name of the variable in the data frame firstly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CN" sz="3200" dirty="0" err="1"/>
              <a:t>Colour</a:t>
            </a:r>
            <a:r>
              <a:rPr lang="en-US" altLang="zh-CN" sz="3200" dirty="0"/>
              <a:t>, size, shape, transparency</a:t>
            </a:r>
          </a:p>
          <a:p>
            <a:pPr lvl="1"/>
            <a:r>
              <a:rPr lang="en-US" altLang="zh-CN" dirty="0" smtClean="0"/>
              <a:t>A variable (</a:t>
            </a:r>
            <a:r>
              <a:rPr lang="en-US" altLang="zh-CN" b="1" dirty="0" smtClean="0"/>
              <a:t>discrete</a:t>
            </a:r>
            <a:r>
              <a:rPr lang="en-US" altLang="zh-CN" dirty="0" smtClean="0"/>
              <a:t> or continuous)</a:t>
            </a:r>
          </a:p>
          <a:p>
            <a:pPr lvl="1"/>
            <a:r>
              <a:rPr lang="en-US" altLang="zh-CN" dirty="0" smtClean="0"/>
              <a:t>A fixed value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</p:txBody>
      </p:sp>
      <p:sp>
        <p:nvSpPr>
          <p:cNvPr id="4" name="矩形 3"/>
          <p:cNvSpPr/>
          <p:nvPr/>
        </p:nvSpPr>
        <p:spPr>
          <a:xfrm>
            <a:off x="3431704" y="5723951"/>
            <a:ext cx="7058920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200" dirty="0" err="1"/>
              <a:t>ggplot</a:t>
            </a:r>
            <a:r>
              <a:rPr lang="en-US" altLang="zh-CN" sz="3200" dirty="0"/>
              <a:t>(data) + </a:t>
            </a:r>
            <a:r>
              <a:rPr lang="en-US" altLang="zh-CN" sz="3200" dirty="0" err="1"/>
              <a:t>geom_point</a:t>
            </a:r>
            <a:r>
              <a:rPr lang="en-US" altLang="zh-CN" sz="3200" dirty="0"/>
              <a:t>(</a:t>
            </a:r>
            <a:r>
              <a:rPr lang="en-US" altLang="zh-CN" sz="3200" b="1" dirty="0" err="1">
                <a:solidFill>
                  <a:srgbClr val="0070C0"/>
                </a:solidFill>
              </a:rPr>
              <a:t>aes</a:t>
            </a:r>
            <a:r>
              <a:rPr lang="en-US" altLang="zh-CN" sz="3200" b="1" dirty="0">
                <a:solidFill>
                  <a:srgbClr val="0070C0"/>
                </a:solidFill>
              </a:rPr>
              <a:t>(x=</a:t>
            </a:r>
            <a:r>
              <a:rPr lang="en-US" altLang="zh-CN" sz="3200" b="1" dirty="0" err="1">
                <a:solidFill>
                  <a:srgbClr val="0070C0"/>
                </a:solidFill>
              </a:rPr>
              <a:t>x,y</a:t>
            </a:r>
            <a:r>
              <a:rPr lang="en-US" altLang="zh-CN" sz="3200" b="1" dirty="0">
                <a:solidFill>
                  <a:srgbClr val="0070C0"/>
                </a:solidFill>
              </a:rPr>
              <a:t>=y)</a:t>
            </a:r>
            <a:r>
              <a:rPr lang="en-US" altLang="zh-CN" sz="3200" dirty="0"/>
              <a:t>)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Geometry</a:t>
            </a:r>
            <a:endParaRPr lang="zh-CN" altLang="en-US" b="1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1847528" y="1052736"/>
          <a:ext cx="86868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113"/>
                <a:gridCol w="69276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name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description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point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Points, as for a </a:t>
                      </a:r>
                      <a:r>
                        <a:rPr lang="en-US" altLang="zh-CN" sz="2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scatterplot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errorbar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Error bars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bar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Bars, rectangles with bases on y-axis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boxplot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Box and whiskers plot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density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Display a smooth density estimate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histogram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Histogram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line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Connect observations, in ordered by x value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smooth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a smoothed condition mean.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text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Textual annotations</a:t>
                      </a:r>
                      <a:endParaRPr lang="zh-CN" altLang="en-US" sz="28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Error bar</a:t>
            </a:r>
            <a:endParaRPr lang="zh-CN" altLang="en-US" dirty="0"/>
          </a:p>
        </p:txBody>
      </p:sp>
      <p:pic>
        <p:nvPicPr>
          <p:cNvPr id="614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512" y="2060848"/>
            <a:ext cx="870751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104112" y="836713"/>
            <a:ext cx="3563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M: mean of </a:t>
            </a:r>
            <a:r>
              <a:rPr lang="en-US" altLang="zh-CN" sz="2800" b="1" dirty="0"/>
              <a:t>sample</a:t>
            </a:r>
          </a:p>
          <a:p>
            <a:r>
              <a:rPr lang="en-US" altLang="zh-CN" sz="2800" dirty="0"/>
              <a:t>μ: mean of </a:t>
            </a:r>
            <a:r>
              <a:rPr lang="en-US" altLang="zh-CN" sz="2800" b="1" dirty="0"/>
              <a:t>population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SE and CI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CI equals to :</a:t>
            </a:r>
          </a:p>
          <a:p>
            <a:endParaRPr lang="en-US" altLang="zh-CN" dirty="0" smtClean="0"/>
          </a:p>
        </p:txBody>
      </p:sp>
      <p:sp>
        <p:nvSpPr>
          <p:cNvPr id="4" name="矩形 3"/>
          <p:cNvSpPr/>
          <p:nvPr/>
        </p:nvSpPr>
        <p:spPr>
          <a:xfrm>
            <a:off x="5015881" y="1628801"/>
            <a:ext cx="28424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/>
              <a:t>M ± t</a:t>
            </a:r>
            <a:r>
              <a:rPr lang="en-US" altLang="zh-CN" sz="3200" b="1" baseline="-25000" dirty="0"/>
              <a:t>(n–1)</a:t>
            </a:r>
            <a:r>
              <a:rPr lang="en-US" altLang="zh-CN" sz="3200" b="1" dirty="0"/>
              <a:t> × SE</a:t>
            </a:r>
            <a:endParaRPr lang="zh-CN" altLang="en-US" sz="3200" b="1" dirty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631504" y="5013177"/>
            <a:ext cx="23042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1 – α = 0.95</a:t>
            </a:r>
            <a:endParaRPr lang="en-US" altLang="zh-CN" sz="1200" dirty="0"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n = 10	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t</a:t>
            </a:r>
            <a:r>
              <a:rPr lang="en-US" altLang="zh-CN" sz="2800" baseline="-300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(9, 0.975) </a:t>
            </a:r>
            <a:r>
              <a:rPr lang="en-US" altLang="zh-CN" sz="2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= 2.26</a:t>
            </a:r>
            <a:endParaRPr lang="en-US" altLang="zh-CN" sz="1200" dirty="0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79576" y="2780928"/>
            <a:ext cx="1490844" cy="688082"/>
          </a:xfrm>
          <a:prstGeom prst="rect">
            <a:avLst/>
          </a:prstGeom>
          <a:noFill/>
        </p:spPr>
      </p:pic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995982" y="4934395"/>
            <a:ext cx="18473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800" b="1" dirty="0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5" name="组合 17"/>
          <p:cNvGrpSpPr/>
          <p:nvPr/>
        </p:nvGrpSpPr>
        <p:grpSpPr>
          <a:xfrm>
            <a:off x="4439816" y="2204865"/>
            <a:ext cx="3312368" cy="1753547"/>
            <a:chOff x="2915816" y="2204864"/>
            <a:chExt cx="3312368" cy="1753547"/>
          </a:xfrm>
        </p:grpSpPr>
        <p:pic>
          <p:nvPicPr>
            <p:cNvPr id="5130" name="Picture 10" descr="E:\work\PPT material\t distribution.png"/>
            <p:cNvPicPr>
              <a:picLocks noChangeAspect="1" noChangeArrowheads="1"/>
            </p:cNvPicPr>
            <p:nvPr/>
          </p:nvPicPr>
          <p:blipFill>
            <a:blip r:embed="rId3" cstate="print"/>
            <a:srcRect l="5498" r="5158" b="6532"/>
            <a:stretch>
              <a:fillRect/>
            </a:stretch>
          </p:blipFill>
          <p:spPr bwMode="auto">
            <a:xfrm>
              <a:off x="2987824" y="2263452"/>
              <a:ext cx="3240360" cy="1694959"/>
            </a:xfrm>
            <a:prstGeom prst="rect">
              <a:avLst/>
            </a:prstGeom>
            <a:noFill/>
          </p:spPr>
        </p:pic>
        <p:sp>
          <p:nvSpPr>
            <p:cNvPr id="17" name="圆角矩形 16"/>
            <p:cNvSpPr/>
            <p:nvPr/>
          </p:nvSpPr>
          <p:spPr>
            <a:xfrm>
              <a:off x="2915816" y="2204864"/>
              <a:ext cx="1152128" cy="100811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 18"/>
          <p:cNvSpPr/>
          <p:nvPr/>
        </p:nvSpPr>
        <p:spPr>
          <a:xfrm>
            <a:off x="4223793" y="3933056"/>
            <a:ext cx="531267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1 – α = </a:t>
            </a:r>
            <a:r>
              <a:rPr lang="en-US" altLang="zh-CN" sz="2800" i="1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P</a:t>
            </a:r>
            <a:r>
              <a:rPr lang="en-US" altLang="zh-CN" sz="2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(t</a:t>
            </a:r>
            <a:r>
              <a:rPr lang="en-US" altLang="zh-CN" sz="2800" baseline="-300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(n-1, α/2)</a:t>
            </a:r>
            <a:r>
              <a:rPr lang="en-US" altLang="zh-CN" sz="2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 &lt;= T &lt;= t</a:t>
            </a:r>
            <a:r>
              <a:rPr lang="en-US" altLang="zh-CN" sz="2800" baseline="-300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(n-1, 1- α/2)</a:t>
            </a:r>
            <a:r>
              <a:rPr lang="en-US" altLang="zh-CN" sz="2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) </a:t>
            </a:r>
          </a:p>
        </p:txBody>
      </p:sp>
      <p:sp>
        <p:nvSpPr>
          <p:cNvPr id="21" name="矩形 20"/>
          <p:cNvSpPr/>
          <p:nvPr/>
        </p:nvSpPr>
        <p:spPr>
          <a:xfrm>
            <a:off x="4114246" y="5373216"/>
            <a:ext cx="659026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= </a:t>
            </a:r>
            <a:r>
              <a:rPr lang="en-US" altLang="zh-CN" sz="2800" i="1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P</a:t>
            </a:r>
            <a:r>
              <a:rPr lang="en-US" altLang="zh-CN" sz="2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(M - t</a:t>
            </a:r>
            <a:r>
              <a:rPr lang="en-US" altLang="zh-CN" sz="2800" baseline="-300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(n-1, 1-α/2)</a:t>
            </a:r>
            <a:r>
              <a:rPr lang="en-US" altLang="zh-CN" sz="2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*SE &lt;= μ &lt;= M - t</a:t>
            </a:r>
            <a:r>
              <a:rPr lang="en-US" altLang="zh-CN" sz="2800" baseline="-300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(n-1, α/2)</a:t>
            </a:r>
            <a:r>
              <a:rPr lang="en-US" altLang="zh-CN" sz="2800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*SE)</a:t>
            </a:r>
          </a:p>
        </p:txBody>
      </p:sp>
      <p:sp>
        <p:nvSpPr>
          <p:cNvPr id="22" name="矩形 21"/>
          <p:cNvSpPr/>
          <p:nvPr/>
        </p:nvSpPr>
        <p:spPr>
          <a:xfrm>
            <a:off x="4151785" y="6021288"/>
            <a:ext cx="63225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0.95 = </a:t>
            </a:r>
            <a:r>
              <a:rPr lang="en-US" altLang="zh-CN" sz="2800" b="1" i="1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P</a:t>
            </a:r>
            <a:r>
              <a:rPr lang="en-US" altLang="zh-CN" sz="2800" b="1" dirty="0">
                <a:latin typeface="Calibri" pitchFamily="34" charset="0"/>
                <a:ea typeface="宋体" pitchFamily="2" charset="-122"/>
                <a:cs typeface="Times New Roman" pitchFamily="18" charset="0"/>
              </a:rPr>
              <a:t>(M – 2.26*SE &lt;= μ &lt;= M+2.26*SE)</a:t>
            </a:r>
            <a:endParaRPr lang="en-US" altLang="zh-CN" sz="2800" b="1" dirty="0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6" name="组合 23"/>
          <p:cNvGrpSpPr/>
          <p:nvPr/>
        </p:nvGrpSpPr>
        <p:grpSpPr>
          <a:xfrm>
            <a:off x="4151784" y="4653136"/>
            <a:ext cx="5724644" cy="738664"/>
            <a:chOff x="2771800" y="4848138"/>
            <a:chExt cx="5724644" cy="738664"/>
          </a:xfrm>
        </p:grpSpPr>
        <p:sp>
          <p:nvSpPr>
            <p:cNvPr id="20" name="矩形 19"/>
            <p:cNvSpPr/>
            <p:nvPr/>
          </p:nvSpPr>
          <p:spPr>
            <a:xfrm>
              <a:off x="2771800" y="4848138"/>
              <a:ext cx="5724644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= </a:t>
              </a:r>
              <a:r>
                <a:rPr lang="en-US" altLang="zh-CN" sz="2800" i="1" dirty="0"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P</a:t>
              </a:r>
              <a:r>
                <a:rPr lang="en-US" altLang="zh-CN" sz="2800" dirty="0"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(t</a:t>
              </a:r>
              <a:r>
                <a:rPr lang="en-US" altLang="zh-CN" sz="2800" baseline="-30000" dirty="0"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(n-1, α/2)</a:t>
              </a:r>
              <a:r>
                <a:rPr lang="en-US" altLang="zh-CN" sz="2800" dirty="0"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 &lt;=               &lt;= t</a:t>
              </a:r>
              <a:r>
                <a:rPr lang="en-US" altLang="zh-CN" sz="2800" baseline="-30000" dirty="0"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(n-1, 1- α/2)</a:t>
              </a:r>
              <a:r>
                <a:rPr lang="en-US" altLang="zh-CN" sz="2800" dirty="0">
                  <a:latin typeface="Calibri" pitchFamily="34" charset="0"/>
                  <a:ea typeface="宋体" pitchFamily="2" charset="-122"/>
                  <a:cs typeface="Times New Roman" pitchFamily="18" charset="0"/>
                </a:rPr>
                <a:t>) </a:t>
              </a:r>
              <a:r>
                <a:rPr lang="en-US" altLang="zh-CN" sz="2800" dirty="0">
                  <a:latin typeface="Arial" pitchFamily="34" charset="0"/>
                  <a:ea typeface="宋体" pitchFamily="2" charset="-122"/>
                  <a:cs typeface="宋体" pitchFamily="2" charset="-122"/>
                </a:rPr>
                <a:t>	</a:t>
              </a:r>
            </a:p>
          </p:txBody>
        </p:sp>
        <p:pic>
          <p:nvPicPr>
            <p:cNvPr id="23" name="Picture 7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20072" y="4941168"/>
              <a:ext cx="648072" cy="6099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19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4049</TotalTime>
  <Words>720</Words>
  <Application>Microsoft Office PowerPoint</Application>
  <PresentationFormat>宽屏</PresentationFormat>
  <Paragraphs>201</Paragraphs>
  <Slides>30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6" baseType="lpstr">
      <vt:lpstr>宋体</vt:lpstr>
      <vt:lpstr>Arial</vt:lpstr>
      <vt:lpstr>Calibri</vt:lpstr>
      <vt:lpstr>Times New Roman</vt:lpstr>
      <vt:lpstr>Wingdings</vt:lpstr>
      <vt:lpstr>Office 主题</vt:lpstr>
      <vt:lpstr>ggplot2</vt:lpstr>
      <vt:lpstr>Why ggplot2 is recommended</vt:lpstr>
      <vt:lpstr>PowerPoint 演示文稿</vt:lpstr>
      <vt:lpstr>Key points</vt:lpstr>
      <vt:lpstr>Data</vt:lpstr>
      <vt:lpstr>Aesthetic</vt:lpstr>
      <vt:lpstr>Geometry</vt:lpstr>
      <vt:lpstr>Error bar</vt:lpstr>
      <vt:lpstr>SE and CI</vt:lpstr>
      <vt:lpstr>SE and CI</vt:lpstr>
      <vt:lpstr>Incorrect use of error bars</vt:lpstr>
      <vt:lpstr>PowerPoint 演示文稿</vt:lpstr>
      <vt:lpstr>The confounding factors should be excluded</vt:lpstr>
      <vt:lpstr>How to choose a geometry</vt:lpstr>
      <vt:lpstr>boxplot</vt:lpstr>
      <vt:lpstr>barplot</vt:lpstr>
      <vt:lpstr>linear regression</vt:lpstr>
      <vt:lpstr>Statistics</vt:lpstr>
      <vt:lpstr>Faceting</vt:lpstr>
      <vt:lpstr>What is ggplot2</vt:lpstr>
      <vt:lpstr>Take home message</vt:lpstr>
      <vt:lpstr>Getting help</vt:lpstr>
      <vt:lpstr>Polite questions</vt:lpstr>
      <vt:lpstr>Contribution to the user community</vt:lpstr>
      <vt:lpstr>Presenting overlap elements</vt:lpstr>
      <vt:lpstr>Colour setting</vt:lpstr>
      <vt:lpstr>Multiple graphs on one page</vt:lpstr>
      <vt:lpstr>coordinate system</vt:lpstr>
      <vt:lpstr>theme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ggplot2</dc:title>
  <dc:creator>YangYF</dc:creator>
  <cp:lastModifiedBy>杨宇飞</cp:lastModifiedBy>
  <cp:revision>41</cp:revision>
  <dcterms:created xsi:type="dcterms:W3CDTF">2015-03-24T07:59:37Z</dcterms:created>
  <dcterms:modified xsi:type="dcterms:W3CDTF">2016-04-11T15:05:55Z</dcterms:modified>
</cp:coreProperties>
</file>