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1" r:id="rId3"/>
    <p:sldId id="262" r:id="rId4"/>
    <p:sldId id="263" r:id="rId5"/>
    <p:sldId id="264" r:id="rId6"/>
    <p:sldId id="265" r:id="rId7"/>
    <p:sldId id="285" r:id="rId8"/>
    <p:sldId id="284" r:id="rId9"/>
    <p:sldId id="286" r:id="rId10"/>
    <p:sldId id="298" r:id="rId11"/>
    <p:sldId id="318" r:id="rId12"/>
    <p:sldId id="324" r:id="rId13"/>
    <p:sldId id="325" r:id="rId14"/>
    <p:sldId id="305" r:id="rId15"/>
    <p:sldId id="313" r:id="rId16"/>
    <p:sldId id="317" r:id="rId17"/>
    <p:sldId id="300" r:id="rId18"/>
    <p:sldId id="301" r:id="rId19"/>
    <p:sldId id="302" r:id="rId20"/>
    <p:sldId id="303" r:id="rId21"/>
    <p:sldId id="304" r:id="rId22"/>
    <p:sldId id="299" r:id="rId23"/>
    <p:sldId id="326" r:id="rId24"/>
    <p:sldId id="296" r:id="rId25"/>
    <p:sldId id="319" r:id="rId26"/>
    <p:sldId id="260" r:id="rId27"/>
    <p:sldId id="266" r:id="rId28"/>
    <p:sldId id="268" r:id="rId29"/>
    <p:sldId id="267" r:id="rId30"/>
    <p:sldId id="269" r:id="rId31"/>
    <p:sldId id="314" r:id="rId32"/>
    <p:sldId id="320" r:id="rId33"/>
    <p:sldId id="322" r:id="rId34"/>
    <p:sldId id="327" r:id="rId35"/>
    <p:sldId id="321" r:id="rId36"/>
    <p:sldId id="29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48BB8-9064-4018-855F-A7BF47C89DF7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05035-B87C-4394-8EFA-C4E7FAA9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2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B3432-ADFB-4B48-93FF-58E82F1B75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88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25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7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85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61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7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20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32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340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8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5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9CA4D-029B-4D46-9D29-EE18BF806D81}" type="datetimeFigureOut">
              <a:rPr lang="en-US" smtClean="0"/>
              <a:t>3/30/2017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44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Hypothesis testing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55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</a:t>
            </a:r>
            <a:r>
              <a:rPr lang="en-US" dirty="0" smtClean="0"/>
              <a:t>ensity </a:t>
            </a:r>
            <a:r>
              <a:rPr lang="en-US" dirty="0"/>
              <a:t>function </a:t>
            </a:r>
            <a:r>
              <a:rPr lang="en-US" dirty="0" smtClean="0"/>
              <a:t>vs. </a:t>
            </a:r>
            <a:r>
              <a:rPr lang="en-US" dirty="0"/>
              <a:t>cumulative density function</a:t>
            </a:r>
          </a:p>
          <a:p>
            <a:r>
              <a:rPr lang="en-US" dirty="0" smtClean="0"/>
              <a:t>Binomial </a:t>
            </a:r>
            <a:r>
              <a:rPr lang="en-US" dirty="0"/>
              <a:t>distribution</a:t>
            </a:r>
            <a:endParaRPr lang="en-US" dirty="0" smtClean="0"/>
          </a:p>
          <a:p>
            <a:r>
              <a:rPr lang="en-US" dirty="0" smtClean="0"/>
              <a:t>Two tail test vs. one tail test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82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Pearson's </a:t>
            </a:r>
            <a:r>
              <a:rPr lang="el-GR" i="1" dirty="0"/>
              <a:t>Χ</a:t>
            </a:r>
            <a:r>
              <a:rPr lang="en-US" i="1" baseline="30000" dirty="0"/>
              <a:t>2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i="1" dirty="0" smtClean="0"/>
              <a:t>Χ</a:t>
            </a:r>
            <a:r>
              <a:rPr lang="en-US" i="1" baseline="30000" dirty="0" smtClean="0"/>
              <a:t>2</a:t>
            </a:r>
            <a:r>
              <a:rPr lang="en-US" dirty="0" smtClean="0"/>
              <a:t> distribution</a:t>
            </a:r>
            <a:endParaRPr lang="en-US" dirty="0"/>
          </a:p>
        </p:txBody>
      </p:sp>
      <p:pic>
        <p:nvPicPr>
          <p:cNvPr id="1026" name="Picture 2" descr=" \chi^2 = \sum_{i=1}^{n} \frac{(O_i - E_i)^2}{E_i} =  N \sum_{i=1}^n p_i \left(\frac{O_i/N - p_i}{p_i}\right)^2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3648075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4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tail test vs. one tail </a:t>
            </a:r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the lady could tell coke and sprite</a:t>
            </a:r>
          </a:p>
          <a:p>
            <a:pPr lvl="1"/>
            <a:r>
              <a:rPr lang="en-US" dirty="0" smtClean="0"/>
              <a:t>One tail test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left-handed people and right-handed people are equally common</a:t>
            </a:r>
          </a:p>
          <a:p>
            <a:pPr lvl="1"/>
            <a:r>
              <a:rPr lang="en-US" dirty="0" smtClean="0"/>
              <a:t>two </a:t>
            </a:r>
            <a:r>
              <a:rPr lang="en-US" dirty="0"/>
              <a:t>tail test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/>
              <a:t>: </a:t>
            </a:r>
            <a:r>
              <a:rPr lang="en-US" dirty="0" smtClean="0"/>
              <a:t>when fold arms, left-arm-top people </a:t>
            </a:r>
            <a:r>
              <a:rPr lang="en-US" dirty="0"/>
              <a:t>and </a:t>
            </a:r>
            <a:r>
              <a:rPr lang="en-US" dirty="0" smtClean="0"/>
              <a:t>right-arm-top </a:t>
            </a:r>
            <a:r>
              <a:rPr lang="en-US" dirty="0"/>
              <a:t>people are equally </a:t>
            </a:r>
            <a:r>
              <a:rPr lang="en-US" dirty="0" smtClean="0"/>
              <a:t>common</a:t>
            </a:r>
          </a:p>
          <a:p>
            <a:pPr lvl="1"/>
            <a:r>
              <a:rPr lang="en-US" dirty="0"/>
              <a:t>two tail </a:t>
            </a:r>
            <a:r>
              <a:rPr lang="en-US" dirty="0" smtClean="0"/>
              <a:t>test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3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…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H</a:t>
                </a:r>
                <a:r>
                  <a:rPr lang="en-US" baseline="-25000" dirty="0" smtClean="0"/>
                  <a:t>0</a:t>
                </a:r>
                <a:r>
                  <a:rPr lang="en-US" dirty="0" smtClean="0"/>
                  <a:t>: A null hypothesis</a:t>
                </a:r>
              </a:p>
              <a:p>
                <a:pPr lvl="1"/>
                <a:r>
                  <a:rPr lang="en-US" dirty="0"/>
                  <a:t>left-handed people and right-handed people are equally common</a:t>
                </a:r>
              </a:p>
              <a:p>
                <a:r>
                  <a:rPr lang="en-US" dirty="0" smtClean="0"/>
                  <a:t>10 out 10 people you asked are right-handed</a:t>
                </a:r>
              </a:p>
              <a:p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What is </a:t>
                </a:r>
                <a:r>
                  <a:rPr lang="en-US" i="1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 value?</a:t>
                </a:r>
              </a:p>
              <a:p>
                <a:r>
                  <a:rPr lang="en-US" dirty="0"/>
                  <a:t>the probability of the observation (and more extreme observations</a:t>
                </a:r>
                <a:r>
                  <a:rPr lang="en-US" dirty="0" smtClean="0"/>
                  <a:t>)</a:t>
                </a:r>
              </a:p>
              <a:p>
                <a:r>
                  <a:rPr lang="en-US" i="1" dirty="0" smtClean="0"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ym typeface="Wingdings" panose="05000000000000000000" pitchFamily="2" charset="2"/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10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10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=0.002</m:t>
                    </m:r>
                  </m:oMath>
                </a14:m>
                <a:endParaRPr lang="en-US" dirty="0" smtClean="0">
                  <a:sym typeface="Wingdings" panose="05000000000000000000" pitchFamily="2" charset="2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 b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262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Resampling </a:t>
            </a:r>
            <a:r>
              <a:rPr lang="en-US" dirty="0" smtClean="0"/>
              <a:t>Statistics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Jackknifing</a:t>
            </a:r>
            <a:r>
              <a:rPr lang="en-US" b="1" dirty="0"/>
              <a:t>:</a:t>
            </a:r>
            <a:r>
              <a:rPr lang="en-US" b="1" dirty="0" smtClean="0"/>
              <a:t> </a:t>
            </a:r>
            <a:r>
              <a:rPr lang="en-US" dirty="0" smtClean="0"/>
              <a:t>using </a:t>
            </a:r>
            <a:r>
              <a:rPr lang="en-US" dirty="0"/>
              <a:t>subsets of available </a:t>
            </a:r>
            <a:r>
              <a:rPr lang="en-US" dirty="0" smtClean="0"/>
              <a:t>data</a:t>
            </a:r>
          </a:p>
          <a:p>
            <a:r>
              <a:rPr lang="en-US" b="1" dirty="0" smtClean="0"/>
              <a:t>Bootstrapping: </a:t>
            </a:r>
            <a:r>
              <a:rPr lang="en-US" dirty="0" smtClean="0"/>
              <a:t>drawing</a:t>
            </a:r>
            <a:r>
              <a:rPr lang="en-US" dirty="0"/>
              <a:t> randomly with replacement from a set of data </a:t>
            </a:r>
            <a:r>
              <a:rPr lang="en-US" dirty="0" smtClean="0"/>
              <a:t>points</a:t>
            </a:r>
          </a:p>
          <a:p>
            <a:r>
              <a:rPr lang="en-US" b="1" dirty="0" smtClean="0"/>
              <a:t>Permutation tests:</a:t>
            </a:r>
            <a:r>
              <a:rPr lang="en-US" dirty="0" smtClean="0"/>
              <a:t> exchanging </a:t>
            </a:r>
            <a:r>
              <a:rPr lang="en-US" dirty="0"/>
              <a:t>labels on data </a:t>
            </a:r>
            <a:r>
              <a:rPr lang="en-US" dirty="0" smtClean="0"/>
              <a:t>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20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Resampling </a:t>
            </a:r>
            <a:r>
              <a:rPr lang="en-US" dirty="0"/>
              <a:t>Statistics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Without assumption on distribution</a:t>
            </a:r>
          </a:p>
          <a:p>
            <a:r>
              <a:rPr lang="en-US" dirty="0" smtClean="0"/>
              <a:t>Extensive computation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53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 smtClean="0"/>
              <a:t>Probability </a:t>
            </a:r>
            <a:r>
              <a:rPr lang="en-US" dirty="0" smtClean="0"/>
              <a:t>is </a:t>
            </a:r>
            <a:r>
              <a:rPr lang="en-US" dirty="0"/>
              <a:t>used when describing a function of the outcome given a fixed parameter </a:t>
            </a:r>
            <a:r>
              <a:rPr lang="en-US" dirty="0" smtClean="0"/>
              <a:t>value</a:t>
            </a:r>
          </a:p>
          <a:p>
            <a:pPr lvl="1"/>
            <a:r>
              <a:rPr lang="en-US" dirty="0"/>
              <a:t>For example, if a coin is flipped 10 times and it is a fair coin, what is the </a:t>
            </a:r>
            <a:r>
              <a:rPr lang="en-US" i="1" dirty="0"/>
              <a:t>probability</a:t>
            </a:r>
            <a:r>
              <a:rPr lang="en-US" dirty="0"/>
              <a:t> of it landing heads-up every time</a:t>
            </a:r>
            <a:r>
              <a:rPr lang="en-US" dirty="0" smtClean="0"/>
              <a:t>?</a:t>
            </a:r>
          </a:p>
          <a:p>
            <a:r>
              <a:rPr lang="en-US" i="1" dirty="0"/>
              <a:t>Likelihood</a:t>
            </a:r>
            <a:r>
              <a:rPr lang="en-US" dirty="0"/>
              <a:t> is used when describing a function of a parameter given an </a:t>
            </a:r>
            <a:r>
              <a:rPr lang="en-US" i="1" dirty="0"/>
              <a:t>outcome.</a:t>
            </a:r>
            <a:r>
              <a:rPr lang="en-US" dirty="0"/>
              <a:t> </a:t>
            </a:r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/>
              <a:t>example, if a coin is flipped 10 times and it has landed heads-up 10 times, what is the </a:t>
            </a:r>
            <a:r>
              <a:rPr lang="en-US" i="1" dirty="0"/>
              <a:t>likelihood</a:t>
            </a:r>
            <a:r>
              <a:rPr lang="en-US" dirty="0"/>
              <a:t> that the coin is fair?</a:t>
            </a:r>
          </a:p>
        </p:txBody>
      </p:sp>
    </p:spTree>
    <p:extLst>
      <p:ext uri="{BB962C8B-B14F-4D97-AF65-F5344CB8AC3E}">
        <p14:creationId xmlns:p14="http://schemas.microsoft.com/office/powerpoint/2010/main" val="225738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The probability of 4</a:t>
            </a:r>
            <a:r>
              <a:rPr lang="en-US" baseline="30000" dirty="0" smtClean="0">
                <a:solidFill>
                  <a:srgbClr val="92D050"/>
                </a:solidFill>
              </a:rPr>
              <a:t>th</a:t>
            </a:r>
            <a:r>
              <a:rPr lang="en-US" dirty="0" smtClean="0">
                <a:solidFill>
                  <a:srgbClr val="92D050"/>
                </a:solidFill>
              </a:rPr>
              <a:t> girl in the family, given the first 3 are all girls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Your opinion?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For a family with 3 daughters, which model is more likely?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6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How to calculate it quantitatively?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9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basic idea of hypothesis testing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r>
              <a:rPr lang="en-US" dirty="0" smtClean="0"/>
              <a:t>Given </a:t>
            </a:r>
            <a:r>
              <a:rPr lang="en-US" dirty="0"/>
              <a:t>H</a:t>
            </a:r>
            <a:r>
              <a:rPr lang="en-US" baseline="-25000" dirty="0"/>
              <a:t>0</a:t>
            </a:r>
            <a:r>
              <a:rPr lang="en-US" dirty="0" smtClean="0"/>
              <a:t>, calculate the probability of the observation (and more extreme observations)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If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 is small, the phenomenon is unlikely to be observed in a single event.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Something is wrong: the H</a:t>
            </a:r>
            <a:r>
              <a:rPr lang="en-US" baseline="-25000" dirty="0" smtClean="0">
                <a:sym typeface="Wingdings" panose="05000000000000000000" pitchFamily="2" charset="2"/>
              </a:rPr>
              <a:t>0</a:t>
            </a:r>
            <a:r>
              <a:rPr lang="en-US" dirty="0" smtClean="0">
                <a:sym typeface="Wingdings" panose="05000000000000000000" pitchFamily="2" charset="2"/>
              </a:rPr>
              <a:t> is incorrect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alternative hypothesis (H</a:t>
            </a:r>
            <a:r>
              <a:rPr lang="en-US" baseline="-25000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) is correct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5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 ratio 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r>
              <a:rPr lang="en-US" dirty="0" smtClean="0"/>
              <a:t>LOD score: log</a:t>
            </a:r>
            <a:r>
              <a:rPr lang="en-US" baseline="-25000" dirty="0" smtClean="0"/>
              <a:t>10</a:t>
            </a:r>
            <a:r>
              <a:rPr lang="en-US" dirty="0" smtClean="0"/>
              <a:t> of odds</a:t>
            </a:r>
          </a:p>
          <a:p>
            <a:r>
              <a:rPr lang="en-US" dirty="0" smtClean="0"/>
              <a:t>LOD = log</a:t>
            </a:r>
            <a:r>
              <a:rPr lang="en-US" baseline="-25000" dirty="0" smtClean="0"/>
              <a:t>10</a:t>
            </a:r>
            <a:r>
              <a:rPr lang="en-US" dirty="0" smtClean="0"/>
              <a:t>(P(obs. | </a:t>
            </a:r>
            <a:r>
              <a:rPr lang="en-US" dirty="0"/>
              <a:t>model I</a:t>
            </a:r>
            <a:r>
              <a:rPr lang="en-US" dirty="0" smtClean="0"/>
              <a:t>)/</a:t>
            </a:r>
            <a:br>
              <a:rPr lang="en-US" dirty="0" smtClean="0"/>
            </a:br>
            <a:r>
              <a:rPr lang="en-US" dirty="0" smtClean="0"/>
              <a:t>			P(obs. </a:t>
            </a:r>
            <a:r>
              <a:rPr lang="en-US" dirty="0"/>
              <a:t>| model </a:t>
            </a:r>
            <a:r>
              <a:rPr lang="en-US" dirty="0" smtClean="0"/>
              <a:t>II))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54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Model I: Genetics</a:t>
            </a:r>
          </a:p>
          <a:p>
            <a:r>
              <a:rPr lang="en-US" dirty="0" smtClean="0"/>
              <a:t>Model II: By chance</a:t>
            </a:r>
          </a:p>
          <a:p>
            <a:r>
              <a:rPr lang="en-US" dirty="0"/>
              <a:t>LOD = log</a:t>
            </a:r>
            <a:r>
              <a:rPr lang="en-US" baseline="-25000" dirty="0"/>
              <a:t>10</a:t>
            </a:r>
            <a:r>
              <a:rPr lang="en-US" dirty="0"/>
              <a:t>(P(obs. | model I)/</a:t>
            </a:r>
            <a:br>
              <a:rPr lang="en-US" dirty="0"/>
            </a:br>
            <a:r>
              <a:rPr lang="en-US" dirty="0"/>
              <a:t>			P(obs. | model II))</a:t>
            </a:r>
          </a:p>
          <a:p>
            <a:r>
              <a:rPr lang="en-US" dirty="0" smtClean="0"/>
              <a:t>P(obs</a:t>
            </a:r>
            <a:r>
              <a:rPr lang="en-US" dirty="0"/>
              <a:t>. | model I</a:t>
            </a:r>
            <a:r>
              <a:rPr lang="en-US" dirty="0" smtClean="0"/>
              <a:t>) = 1</a:t>
            </a:r>
          </a:p>
          <a:p>
            <a:r>
              <a:rPr lang="en-US" dirty="0"/>
              <a:t>P(obs. | model </a:t>
            </a:r>
            <a:r>
              <a:rPr lang="en-US" dirty="0" smtClean="0"/>
              <a:t>II) </a:t>
            </a:r>
            <a:r>
              <a:rPr lang="en-US" dirty="0"/>
              <a:t>= </a:t>
            </a:r>
            <a:r>
              <a:rPr lang="en-US" dirty="0" smtClean="0"/>
              <a:t>1/8</a:t>
            </a:r>
          </a:p>
          <a:p>
            <a:r>
              <a:rPr lang="en-US" dirty="0" smtClean="0"/>
              <a:t>LOD =log</a:t>
            </a:r>
            <a:r>
              <a:rPr lang="en-US" baseline="-25000" dirty="0" smtClean="0"/>
              <a:t>10</a:t>
            </a:r>
            <a:r>
              <a:rPr lang="en-US" dirty="0" smtClean="0"/>
              <a:t>(1/8) = -0.9 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Threshold: &gt;3 or &lt;-3</a:t>
            </a:r>
            <a:endParaRPr lang="en-US" dirty="0">
              <a:solidFill>
                <a:schemeClr val="accent5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00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 ratio test (G-test)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 = -2ln(</a:t>
                </a:r>
                <a:r>
                  <a:rPr lang="en-US" dirty="0" err="1" smtClean="0"/>
                  <a:t>L</a:t>
                </a:r>
                <a:r>
                  <a:rPr lang="en-US" baseline="-25000" dirty="0" err="1" smtClean="0"/>
                  <a:t>null</a:t>
                </a:r>
                <a:r>
                  <a:rPr lang="en-US" dirty="0" smtClean="0"/>
                  <a:t> </a:t>
                </a:r>
                <a:r>
                  <a:rPr lang="en-US" baseline="-25000" dirty="0" smtClean="0"/>
                  <a:t>hypothesis</a:t>
                </a:r>
                <a:r>
                  <a:rPr lang="en-US" dirty="0" smtClean="0"/>
                  <a:t>/</a:t>
                </a:r>
                <a:r>
                  <a:rPr lang="en-US" dirty="0" err="1" smtClean="0"/>
                  <a:t>L</a:t>
                </a:r>
                <a:r>
                  <a:rPr lang="en-US" baseline="-25000" dirty="0" err="1" smtClean="0"/>
                  <a:t>max</a:t>
                </a:r>
                <a:r>
                  <a:rPr lang="en-US" dirty="0"/>
                  <a:t>)</a:t>
                </a:r>
                <a:endParaRPr lang="en-US" b="0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</m:t>
                    </m:r>
                    <m:r>
                      <a:rPr lang="en-US" b="0" i="1" smtClean="0">
                        <a:latin typeface="Cambria Math"/>
                      </a:rPr>
                      <m:t>=2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/>
                          </a:rPr>
                          <m:t>[</m:t>
                        </m:r>
                        <m:r>
                          <a:rPr lang="en-US" b="0" i="1" smtClean="0">
                            <a:latin typeface="Cambria Math"/>
                          </a:rPr>
                          <m:t>𝑂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×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  <a:ea typeface="Cambria Math"/>
                              </a:rPr>
                              <m:t>ln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  <m:t>𝑂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  <m:t>𝐸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r>
                  <a:rPr lang="en-US" dirty="0"/>
                  <a:t>can be approximated by </a:t>
                </a:r>
                <a:r>
                  <a:rPr lang="el-GR" dirty="0"/>
                  <a:t>χ</a:t>
                </a:r>
                <a:r>
                  <a:rPr lang="en-US" baseline="30000" dirty="0"/>
                  <a:t>2</a:t>
                </a:r>
                <a:r>
                  <a:rPr lang="en-US" dirty="0"/>
                  <a:t> distribution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7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Binomial test, P = 0.001429</a:t>
            </a:r>
          </a:p>
          <a:p>
            <a:r>
              <a:rPr lang="en-US" dirty="0" smtClean="0"/>
              <a:t>Resampling test, P = 0.001346</a:t>
            </a:r>
          </a:p>
          <a:p>
            <a:r>
              <a:rPr lang="en-US" dirty="0"/>
              <a:t>G-test, P = 0.0009283684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3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Binomial test, P = 0.001429</a:t>
            </a:r>
          </a:p>
          <a:p>
            <a:r>
              <a:rPr lang="en-US" dirty="0" smtClean="0"/>
              <a:t>G-test</a:t>
            </a:r>
            <a:r>
              <a:rPr lang="en-US" dirty="0"/>
              <a:t>, P = 0.0009283684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6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Repeated G-tests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Page 90 of the Handbook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6" y="2420888"/>
            <a:ext cx="911807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40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Example 2: 2 by 2 contingency table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 ontology (GO) enrichment</a:t>
            </a:r>
          </a:p>
          <a:p>
            <a:pPr lvl="1"/>
            <a:r>
              <a:rPr lang="en-US" dirty="0" smtClean="0"/>
              <a:t>In yeast, there are 6000 genes</a:t>
            </a:r>
          </a:p>
          <a:p>
            <a:pPr lvl="1"/>
            <a:r>
              <a:rPr lang="en-US" dirty="0" smtClean="0"/>
              <a:t>100 genes tend to be highly expressed in high salt</a:t>
            </a:r>
          </a:p>
          <a:p>
            <a:pPr lvl="1"/>
            <a:r>
              <a:rPr lang="en-US" dirty="0" smtClean="0"/>
              <a:t>A GO category called apoptosis, which contains 200 genes</a:t>
            </a:r>
          </a:p>
          <a:p>
            <a:r>
              <a:rPr lang="en-US" dirty="0"/>
              <a:t>2 by 2 contingency table</a:t>
            </a:r>
            <a:endParaRPr lang="en-US" dirty="0" smtClean="0"/>
          </a:p>
          <a:p>
            <a:pPr lvl="1"/>
            <a:r>
              <a:rPr lang="en-US" dirty="0" smtClean="0"/>
              <a:t>Highly expressed or not</a:t>
            </a:r>
          </a:p>
          <a:p>
            <a:pPr lvl="1"/>
            <a:r>
              <a:rPr lang="en-US" dirty="0" smtClean="0"/>
              <a:t>In the GO category or not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56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by 2 contingency table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899701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4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by 2 contingency table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9564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8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of independence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898134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177281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highly expressed genes enriched in a GO category?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417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example of hypothesis testing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pPr lvl="1"/>
            <a:r>
              <a:rPr lang="en-US" dirty="0" smtClean="0"/>
              <a:t>There </a:t>
            </a:r>
            <a:r>
              <a:rPr lang="en-US" dirty="0"/>
              <a:t>is no difference between coke and sprite</a:t>
            </a:r>
          </a:p>
          <a:p>
            <a:r>
              <a:rPr lang="en-US" dirty="0" smtClean="0"/>
              <a:t>Given </a:t>
            </a:r>
            <a:r>
              <a:rPr lang="en-US" dirty="0"/>
              <a:t>H</a:t>
            </a:r>
            <a:r>
              <a:rPr lang="en-US" baseline="-25000" dirty="0"/>
              <a:t>0</a:t>
            </a:r>
            <a:r>
              <a:rPr lang="en-US" dirty="0" smtClean="0"/>
              <a:t>, calculate the probability of the observation (and more extreme observations)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all correct </a:t>
            </a:r>
            <a:r>
              <a:rPr lang="en-US" dirty="0" smtClean="0">
                <a:sym typeface="Wingdings" panose="05000000000000000000" pitchFamily="2" charset="2"/>
              </a:rPr>
              <a:t>in 10 cups: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= 0.5</a:t>
            </a:r>
            <a:r>
              <a:rPr lang="en-US" baseline="30000" dirty="0" smtClean="0">
                <a:sym typeface="Wingdings" panose="05000000000000000000" pitchFamily="2" charset="2"/>
              </a:rPr>
              <a:t>10</a:t>
            </a:r>
            <a:r>
              <a:rPr lang="en-US" dirty="0" smtClean="0">
                <a:sym typeface="Wingdings" panose="05000000000000000000" pitchFamily="2" charset="2"/>
              </a:rPr>
              <a:t> = 0.001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P is smaller than pre-set cutoff 0.05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H</a:t>
            </a:r>
            <a:r>
              <a:rPr lang="en-US" baseline="-25000" dirty="0" smtClean="0">
                <a:sym typeface="Wingdings" panose="05000000000000000000" pitchFamily="2" charset="2"/>
              </a:rPr>
              <a:t>0</a:t>
            </a:r>
            <a:r>
              <a:rPr lang="en-US" dirty="0" smtClean="0">
                <a:sym typeface="Wingdings" panose="05000000000000000000" pitchFamily="2" charset="2"/>
              </a:rPr>
              <a:t> is likely to be incorrect; H</a:t>
            </a:r>
            <a:r>
              <a:rPr lang="en-US" baseline="-25000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 is correct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Most likely, the person is able to tell the difference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6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simpler example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Page 81 of the Handbook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132856"/>
            <a:ext cx="8553450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99956"/>
            <a:ext cx="70104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2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Hypergeometric</a:t>
            </a:r>
            <a:r>
              <a:rPr lang="en-US" dirty="0" smtClean="0"/>
              <a:t> distribution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escribes </a:t>
            </a:r>
            <a:r>
              <a:rPr lang="en-US" dirty="0"/>
              <a:t>the probability of </a:t>
            </a:r>
            <a:r>
              <a:rPr lang="en-US" dirty="0" smtClean="0"/>
              <a:t>k successes </a:t>
            </a:r>
            <a:r>
              <a:rPr lang="en-US" dirty="0"/>
              <a:t>in </a:t>
            </a:r>
            <a:r>
              <a:rPr lang="en-US" dirty="0" smtClean="0"/>
              <a:t>n</a:t>
            </a:r>
            <a:r>
              <a:rPr lang="en-US" dirty="0"/>
              <a:t> draws, without replacement, from a finite population of size </a:t>
            </a:r>
            <a:r>
              <a:rPr lang="en-US" dirty="0" smtClean="0"/>
              <a:t>N</a:t>
            </a:r>
            <a:r>
              <a:rPr lang="en-US" dirty="0"/>
              <a:t> containing exactly </a:t>
            </a:r>
            <a:r>
              <a:rPr lang="en-US" dirty="0" smtClean="0"/>
              <a:t>K</a:t>
            </a:r>
            <a:r>
              <a:rPr lang="en-US" dirty="0"/>
              <a:t> successes, wherein each draw is either a success or a failure</a:t>
            </a:r>
          </a:p>
        </p:txBody>
      </p:sp>
      <p:pic>
        <p:nvPicPr>
          <p:cNvPr id="1028" name="Picture 4" descr=" P(X=k) = {{{K \choose k} {{N-K} \choose {n-k}}}\over {N \choose n}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509120"/>
            <a:ext cx="2936247" cy="9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9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5"/>
          <a:stretch/>
        </p:blipFill>
        <p:spPr bwMode="auto">
          <a:xfrm>
            <a:off x="282459" y="1124744"/>
            <a:ext cx="7296150" cy="254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38"/>
          <a:stretch/>
        </p:blipFill>
        <p:spPr bwMode="auto">
          <a:xfrm>
            <a:off x="2051720" y="2801963"/>
            <a:ext cx="6552728" cy="324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76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Mantel-</a:t>
            </a:r>
            <a:r>
              <a:rPr lang="en-US" dirty="0" err="1" smtClean="0"/>
              <a:t>Haenszel</a:t>
            </a:r>
            <a:r>
              <a:rPr lang="en-US" dirty="0" smtClean="0"/>
              <a:t> test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87205"/>
            <a:ext cx="5091421" cy="46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7" y="1124744"/>
            <a:ext cx="4857353" cy="262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1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Goodness-of-fit</a:t>
            </a:r>
          </a:p>
          <a:p>
            <a:pPr lvl="1"/>
            <a:r>
              <a:rPr lang="en-US" dirty="0" smtClean="0"/>
              <a:t>Binomial test</a:t>
            </a:r>
          </a:p>
          <a:p>
            <a:pPr lvl="1"/>
            <a:r>
              <a:rPr lang="en-US" dirty="0" smtClean="0"/>
              <a:t>G-test</a:t>
            </a:r>
          </a:p>
          <a:p>
            <a:pPr lvl="1"/>
            <a:r>
              <a:rPr lang="en-US" dirty="0" smtClean="0"/>
              <a:t>Repeated G-tests</a:t>
            </a:r>
          </a:p>
          <a:p>
            <a:r>
              <a:rPr lang="en-US" dirty="0" smtClean="0"/>
              <a:t>Independence</a:t>
            </a:r>
          </a:p>
          <a:p>
            <a:pPr lvl="1"/>
            <a:r>
              <a:rPr lang="en-US" dirty="0" smtClean="0"/>
              <a:t>Fisher’s exact test</a:t>
            </a:r>
          </a:p>
          <a:p>
            <a:pPr lvl="1"/>
            <a:r>
              <a:rPr lang="en-US" dirty="0"/>
              <a:t>Mantel-</a:t>
            </a:r>
            <a:r>
              <a:rPr lang="en-US" dirty="0" err="1"/>
              <a:t>Haenszel</a:t>
            </a:r>
            <a:r>
              <a:rPr lang="en-US" dirty="0"/>
              <a:t> test</a:t>
            </a:r>
          </a:p>
        </p:txBody>
      </p:sp>
    </p:spTree>
    <p:extLst>
      <p:ext uri="{BB962C8B-B14F-4D97-AF65-F5344CB8AC3E}">
        <p14:creationId xmlns:p14="http://schemas.microsoft.com/office/powerpoint/2010/main" val="37208887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Page 63 of the Handbook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" y="2564904"/>
            <a:ext cx="862012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16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learned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Exact test</a:t>
            </a:r>
          </a:p>
          <a:p>
            <a:r>
              <a:rPr lang="en-US" dirty="0" smtClean="0"/>
              <a:t>One tail test vs two tail test</a:t>
            </a:r>
          </a:p>
          <a:p>
            <a:r>
              <a:rPr lang="en-US" dirty="0" smtClean="0"/>
              <a:t>Permutation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…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pPr lvl="1"/>
            <a:r>
              <a:rPr lang="en-US" dirty="0"/>
              <a:t>the lady could tell coke and sprite </a:t>
            </a:r>
            <a:endParaRPr lang="en-US" dirty="0" smtClean="0"/>
          </a:p>
          <a:p>
            <a:r>
              <a:rPr lang="en-US" dirty="0" smtClean="0"/>
              <a:t>The lady get 9 out 10 cups correct</a:t>
            </a:r>
          </a:p>
          <a:p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What is </a:t>
            </a:r>
            <a:r>
              <a:rPr lang="en-US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P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 value?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…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H</a:t>
                </a:r>
                <a:r>
                  <a:rPr lang="en-US" baseline="-25000" dirty="0" smtClean="0"/>
                  <a:t>0</a:t>
                </a:r>
                <a:r>
                  <a:rPr lang="en-US" dirty="0" smtClean="0"/>
                  <a:t>: A null hypothesis</a:t>
                </a:r>
              </a:p>
              <a:p>
                <a:pPr lvl="1"/>
                <a:r>
                  <a:rPr lang="en-US" dirty="0"/>
                  <a:t>the lady could tell coke and sprite</a:t>
                </a:r>
              </a:p>
              <a:p>
                <a:r>
                  <a:rPr lang="en-US" dirty="0" smtClean="0"/>
                  <a:t>The lady get 9 out 10 cups correct</a:t>
                </a:r>
              </a:p>
              <a:p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What is </a:t>
                </a:r>
                <a:r>
                  <a:rPr lang="en-US" i="1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 value?</a:t>
                </a:r>
              </a:p>
              <a:p>
                <a:r>
                  <a:rPr lang="en-US" dirty="0"/>
                  <a:t>the probability of the observation (and more extreme observations</a:t>
                </a:r>
                <a:r>
                  <a:rPr lang="en-US" dirty="0" smtClean="0"/>
                  <a:t>)</a:t>
                </a:r>
              </a:p>
              <a:p>
                <a:r>
                  <a:rPr lang="en-US" i="1" dirty="0" smtClean="0"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ym typeface="Wingdings" panose="05000000000000000000" pitchFamily="2" charset="2"/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 smtClean="0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9</m:t>
                            </m:r>
                          </m:den>
                        </m:f>
                      </m:e>
                    </m:d>
                    <m:r>
                      <a:rPr lang="en-US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9</m:t>
                        </m:r>
                      </m:sup>
                    </m:sSup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10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=0.011</m:t>
                    </m:r>
                  </m:oMath>
                </a14:m>
                <a:endParaRPr lang="en-US" dirty="0" smtClean="0">
                  <a:sym typeface="Wingdings" panose="05000000000000000000" pitchFamily="2" charset="2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228184" y="60932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 to 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2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significance level (</a:t>
            </a:r>
            <a:r>
              <a:rPr lang="el-GR" dirty="0" smtClean="0"/>
              <a:t>α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α</a:t>
            </a:r>
            <a:r>
              <a:rPr lang="en-US" dirty="0" smtClean="0"/>
              <a:t> is usually set to be 0.05 or 0.01 </a:t>
            </a:r>
            <a:r>
              <a:rPr lang="en-US" b="1" dirty="0" smtClean="0"/>
              <a:t>before</a:t>
            </a:r>
            <a:r>
              <a:rPr lang="en-US" dirty="0" smtClean="0"/>
              <a:t> the calculation of </a:t>
            </a:r>
            <a:r>
              <a:rPr lang="en-US" i="1" dirty="0" smtClean="0"/>
              <a:t>P</a:t>
            </a:r>
            <a:r>
              <a:rPr lang="en-US" dirty="0" smtClean="0"/>
              <a:t> 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89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Example 1: Inferring 3:1 from data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76" y="2574098"/>
            <a:ext cx="4306688" cy="287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508920" y="559715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err="1"/>
              <a:t>Gregor</a:t>
            </a:r>
            <a:r>
              <a:rPr lang="en-US" b="1" dirty="0"/>
              <a:t> </a:t>
            </a:r>
            <a:r>
              <a:rPr lang="en-US" b="1" dirty="0" smtClean="0"/>
              <a:t>Mendel</a:t>
            </a:r>
            <a:r>
              <a:rPr lang="en-US" dirty="0"/>
              <a:t> </a:t>
            </a:r>
            <a:endParaRPr lang="en-US" dirty="0" smtClean="0"/>
          </a:p>
          <a:p>
            <a:pPr algn="ctr"/>
            <a:r>
              <a:rPr lang="en-US" dirty="0" smtClean="0"/>
              <a:t>1822–1884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3310347" y="1811529"/>
            <a:ext cx="2969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/>
              <a:t>Father of genetics</a:t>
            </a:r>
          </a:p>
        </p:txBody>
      </p:sp>
    </p:spTree>
    <p:extLst>
      <p:ext uri="{BB962C8B-B14F-4D97-AF65-F5344CB8AC3E}">
        <p14:creationId xmlns:p14="http://schemas.microsoft.com/office/powerpoint/2010/main" val="33269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Guess 3:1 ratio from data</a:t>
            </a:r>
          </a:p>
          <a:p>
            <a:pPr lvl="1"/>
            <a:r>
              <a:rPr lang="en-US" dirty="0" smtClean="0"/>
              <a:t>Two alleles (diploid organisms)</a:t>
            </a:r>
          </a:p>
          <a:p>
            <a:pPr lvl="1"/>
            <a:r>
              <a:rPr lang="en-US" dirty="0" smtClean="0"/>
              <a:t>Dominance and recessive</a:t>
            </a:r>
          </a:p>
          <a:p>
            <a:pPr lvl="1"/>
            <a:r>
              <a:rPr lang="en-US" dirty="0" smtClean="0"/>
              <a:t>Segregation in gametes</a:t>
            </a:r>
          </a:p>
          <a:p>
            <a:pPr lvl="1"/>
            <a:r>
              <a:rPr lang="en-US" dirty="0" smtClean="0"/>
              <a:t>Random combination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3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find 80 yellow peas and 10 green peas, statistically, are you accepting of rejecting 3:1 ratio?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4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</TotalTime>
  <Words>913</Words>
  <Application>Microsoft Office PowerPoint</Application>
  <PresentationFormat>全屏显示(4:3)</PresentationFormat>
  <Paragraphs>170</Paragraphs>
  <Slides>36</Slides>
  <Notes>1</Notes>
  <HiddenSlides>14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Hypothesis testing</vt:lpstr>
      <vt:lpstr>The basic idea of hypothesis testing</vt:lpstr>
      <vt:lpstr>An example of hypothesis testing</vt:lpstr>
      <vt:lpstr>What if …</vt:lpstr>
      <vt:lpstr>What if …</vt:lpstr>
      <vt:lpstr>The significance level (α)</vt:lpstr>
      <vt:lpstr>Example 1: Inferring 3:1 from data</vt:lpstr>
      <vt:lpstr>PowerPoint 演示文稿</vt:lpstr>
      <vt:lpstr>PowerPoint 演示文稿</vt:lpstr>
      <vt:lpstr>PowerPoint 演示文稿</vt:lpstr>
      <vt:lpstr>Pearson's Χ2 test</vt:lpstr>
      <vt:lpstr>Two tail test vs. one tail test</vt:lpstr>
      <vt:lpstr>What if …</vt:lpstr>
      <vt:lpstr>Resampling Statistics</vt:lpstr>
      <vt:lpstr>Resampling Statistics </vt:lpstr>
      <vt:lpstr>Likelihood</vt:lpstr>
      <vt:lpstr>The probability of 4th girl in the family, given the first 3 are all girls</vt:lpstr>
      <vt:lpstr>Genetics or stochasticity</vt:lpstr>
      <vt:lpstr>Genetics or stochasticity</vt:lpstr>
      <vt:lpstr>Likelihood ratio test</vt:lpstr>
      <vt:lpstr>Genetics or stochasticity </vt:lpstr>
      <vt:lpstr>Likelihood ratio test (G-test)</vt:lpstr>
      <vt:lpstr>PowerPoint 演示文稿</vt:lpstr>
      <vt:lpstr>PowerPoint 演示文稿</vt:lpstr>
      <vt:lpstr>Repeated G-tests</vt:lpstr>
      <vt:lpstr>Example 2: 2 by 2 contingency table</vt:lpstr>
      <vt:lpstr>2 by 2 contingency table</vt:lpstr>
      <vt:lpstr>2 by 2 contingency table</vt:lpstr>
      <vt:lpstr>Test of independence</vt:lpstr>
      <vt:lpstr>A simpler example</vt:lpstr>
      <vt:lpstr>Hypergeometric distribution</vt:lpstr>
      <vt:lpstr>PowerPoint 演示文稿</vt:lpstr>
      <vt:lpstr>Mantel-Haenszel test</vt:lpstr>
      <vt:lpstr>Summary</vt:lpstr>
      <vt:lpstr>PowerPoint 演示文稿</vt:lpstr>
      <vt:lpstr>Concepts learned</vt:lpstr>
    </vt:vector>
  </TitlesOfParts>
  <Company>PKU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windwhere</dc:creator>
  <cp:lastModifiedBy>windwhere</cp:lastModifiedBy>
  <cp:revision>114</cp:revision>
  <dcterms:created xsi:type="dcterms:W3CDTF">2014-04-24T07:02:54Z</dcterms:created>
  <dcterms:modified xsi:type="dcterms:W3CDTF">2017-03-30T04:34:24Z</dcterms:modified>
</cp:coreProperties>
</file>