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81" r:id="rId2"/>
    <p:sldId id="264" r:id="rId3"/>
    <p:sldId id="266" r:id="rId4"/>
    <p:sldId id="267" r:id="rId5"/>
    <p:sldId id="273" r:id="rId6"/>
    <p:sldId id="265" r:id="rId7"/>
    <p:sldId id="274" r:id="rId8"/>
    <p:sldId id="280" r:id="rId9"/>
    <p:sldId id="278" r:id="rId10"/>
    <p:sldId id="283" r:id="rId11"/>
    <p:sldId id="284" r:id="rId12"/>
    <p:sldId id="282" r:id="rId13"/>
    <p:sldId id="285" r:id="rId14"/>
    <p:sldId id="291" r:id="rId15"/>
    <p:sldId id="292" r:id="rId16"/>
    <p:sldId id="293" r:id="rId17"/>
    <p:sldId id="294" r:id="rId18"/>
    <p:sldId id="295" r:id="rId19"/>
    <p:sldId id="286" r:id="rId20"/>
    <p:sldId id="279" r:id="rId21"/>
    <p:sldId id="296" r:id="rId22"/>
    <p:sldId id="256" r:id="rId23"/>
    <p:sldId id="257" r:id="rId24"/>
    <p:sldId id="258" r:id="rId25"/>
    <p:sldId id="260" r:id="rId26"/>
    <p:sldId id="262" r:id="rId27"/>
    <p:sldId id="261" r:id="rId28"/>
    <p:sldId id="263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51" autoAdjust="0"/>
    <p:restoredTop sz="94660"/>
  </p:normalViewPr>
  <p:slideViewPr>
    <p:cSldViewPr>
      <p:cViewPr varScale="1">
        <p:scale>
          <a:sx n="109" d="100"/>
          <a:sy n="109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C00F49-817B-4AE6-A3A5-2D94DD2E0BA5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0F0C40-CC87-4317-A164-FC730A258C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1359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0F0C40-CC87-4317-A164-FC730A258C19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6389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0F0C40-CC87-4317-A164-FC730A258C19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6389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74E71-D66D-43C5-8C0E-C2C2FB311388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F71D1-80BF-4562-965C-C33CBF3E3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1929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74E71-D66D-43C5-8C0E-C2C2FB311388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F71D1-80BF-4562-965C-C33CBF3E3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214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74E71-D66D-43C5-8C0E-C2C2FB311388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F71D1-80BF-4562-965C-C33CBF3E3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989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74E71-D66D-43C5-8C0E-C2C2FB311388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F71D1-80BF-4562-965C-C33CBF3E3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496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74E71-D66D-43C5-8C0E-C2C2FB311388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F71D1-80BF-4562-965C-C33CBF3E3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7861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74E71-D66D-43C5-8C0E-C2C2FB311388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F71D1-80BF-4562-965C-C33CBF3E3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3287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74E71-D66D-43C5-8C0E-C2C2FB311388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F71D1-80BF-4562-965C-C33CBF3E3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243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74E71-D66D-43C5-8C0E-C2C2FB311388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F71D1-80BF-4562-965C-C33CBF3E3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2098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74E71-D66D-43C5-8C0E-C2C2FB311388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F71D1-80BF-4562-965C-C33CBF3E3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5497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74E71-D66D-43C5-8C0E-C2C2FB311388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F71D1-80BF-4562-965C-C33CBF3E3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705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74E71-D66D-43C5-8C0E-C2C2FB311388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F71D1-80BF-4562-965C-C33CBF3E3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008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574E71-D66D-43C5-8C0E-C2C2FB311388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6F71D1-80BF-4562-965C-C33CBF3E3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84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Linear regression </a:t>
            </a:r>
            <a:r>
              <a:rPr lang="en-US" dirty="0" smtClean="0"/>
              <a:t>and </a:t>
            </a:r>
            <a:r>
              <a:rPr lang="en-US" dirty="0" smtClean="0"/>
              <a:t>correlation</a:t>
            </a:r>
            <a:endParaRPr 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29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Coefficient </a:t>
            </a:r>
            <a:r>
              <a:rPr lang="en-US" dirty="0"/>
              <a:t>of </a:t>
            </a:r>
            <a:r>
              <a:rPr lang="en-US" dirty="0" smtClean="0"/>
              <a:t>determination</a:t>
            </a:r>
          </a:p>
          <a:p>
            <a:r>
              <a:rPr lang="en-US" dirty="0" smtClean="0"/>
              <a:t>Spearman’s correlation</a:t>
            </a:r>
          </a:p>
          <a:p>
            <a:r>
              <a:rPr lang="en-US" dirty="0" smtClean="0"/>
              <a:t>Kendall’s correlation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7737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8494" y="1556792"/>
            <a:ext cx="4585754" cy="3744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 descr="https://timgsa.baidu.com/timg?image&amp;quality=80&amp;size=b9999_10000&amp;sec=1491458716344&amp;di=464c729e76120ea55f583a0fcdac8e7c&amp;imgtype=0&amp;src=http%3A%2F%2Fepaper.jn001.com%2Fjnwb%2Fresfiles%2F2012-12%2F14%2Fwb20121214a0015_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52736"/>
            <a:ext cx="1848547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timgsa.baidu.com/timg?image&amp;quality=80&amp;size=b9999_10000&amp;sec=1491458926502&amp;di=e4516440cc577c60d55516f83dcd96fa&amp;imgtype=0&amp;src=http%3A%2F%2Fimg01.cztv.com%2F201702%2F20%2F6a1b2b60115b3837d962a258e50f49a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509120"/>
            <a:ext cx="2640587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87323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19771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Final report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Final exam is a report based on the use of statistics in a small project. The report should be 1000 - 2000 words</a:t>
            </a:r>
            <a:r>
              <a:rPr lang="en-US" dirty="0" smtClean="0"/>
              <a:t>. Print it and hand it over on Apr 18</a:t>
            </a:r>
            <a:r>
              <a:rPr lang="en-US" baseline="30000" dirty="0" smtClean="0"/>
              <a:t>th</a:t>
            </a:r>
            <a:r>
              <a:rPr lang="en-US" dirty="0" smtClean="0"/>
              <a:t> at 1:30pm.</a:t>
            </a:r>
            <a:endParaRPr lang="en-US" dirty="0"/>
          </a:p>
          <a:p>
            <a:r>
              <a:rPr lang="en-US" dirty="0" smtClean="0"/>
              <a:t>Ten-minute </a:t>
            </a:r>
            <a:r>
              <a:rPr lang="en-US" dirty="0"/>
              <a:t>(including 2 min Q &amp; A) oral defense of the report in front of the class</a:t>
            </a:r>
            <a:r>
              <a:rPr lang="en-US" dirty="0" smtClean="0"/>
              <a:t>.</a:t>
            </a:r>
          </a:p>
          <a:p>
            <a:r>
              <a:rPr lang="en-US" dirty="0" smtClean="0"/>
              <a:t>Do not use datasets in R (e.g. sleep)</a:t>
            </a:r>
          </a:p>
          <a:p>
            <a:pPr lvl="1"/>
            <a:r>
              <a:rPr lang="en-US" dirty="0"/>
              <a:t>library(help = "datasets")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04175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10"/>
          <a:stretch/>
        </p:blipFill>
        <p:spPr bwMode="auto">
          <a:xfrm>
            <a:off x="1568" y="0"/>
            <a:ext cx="4320000" cy="6112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06"/>
          <a:stretch/>
        </p:blipFill>
        <p:spPr bwMode="auto">
          <a:xfrm>
            <a:off x="4824000" y="0"/>
            <a:ext cx="4320000" cy="676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5222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58"/>
          <a:stretch/>
        </p:blipFill>
        <p:spPr bwMode="auto">
          <a:xfrm>
            <a:off x="0" y="15889"/>
            <a:ext cx="4500000" cy="6755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71" b="12559"/>
          <a:stretch/>
        </p:blipFill>
        <p:spPr bwMode="auto">
          <a:xfrm>
            <a:off x="4824000" y="-7599"/>
            <a:ext cx="4320000" cy="5581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2842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72"/>
          <a:stretch/>
        </p:blipFill>
        <p:spPr bwMode="auto">
          <a:xfrm>
            <a:off x="0" y="-8289"/>
            <a:ext cx="4320000" cy="6407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14"/>
          <a:stretch/>
        </p:blipFill>
        <p:spPr bwMode="auto">
          <a:xfrm>
            <a:off x="4824000" y="0"/>
            <a:ext cx="4320000" cy="7049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62540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74" b="8938"/>
          <a:stretch/>
        </p:blipFill>
        <p:spPr bwMode="auto">
          <a:xfrm>
            <a:off x="5720" y="0"/>
            <a:ext cx="4320000" cy="5905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34" b="10278"/>
          <a:stretch/>
        </p:blipFill>
        <p:spPr bwMode="auto">
          <a:xfrm>
            <a:off x="4824000" y="0"/>
            <a:ext cx="4320000" cy="5905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17779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43" b="19078"/>
          <a:stretch/>
        </p:blipFill>
        <p:spPr bwMode="auto">
          <a:xfrm>
            <a:off x="1835696" y="188640"/>
            <a:ext cx="5498082" cy="6185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67824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3"/>
                </a:solidFill>
              </a:rPr>
              <a:t>Another example of the final report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Females have 2 X chromosomes, while males have only one.  For all the genes on chromosome X, how many are differentially expressed between males and females?</a:t>
            </a:r>
          </a:p>
          <a:p>
            <a:r>
              <a:rPr lang="en-US" dirty="0" smtClean="0"/>
              <a:t>Lowly expressed genes tend to have larger measurement error, so let’s consider only genes with average expression level more than 10.</a:t>
            </a:r>
          </a:p>
          <a:p>
            <a:r>
              <a:rPr lang="en-US" dirty="0" smtClean="0"/>
              <a:t>Can we reject dosage compensation hypothesis with the data?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8455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Summary of the statistic methods we have learned</a:t>
            </a:r>
            <a:endParaRPr lang="en-US" dirty="0"/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247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Distributions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Distribution sets</a:t>
            </a:r>
          </a:p>
          <a:p>
            <a:pPr lvl="1"/>
            <a:r>
              <a:rPr lang="en-US" dirty="0" smtClean="0"/>
              <a:t>d, p, q, r</a:t>
            </a:r>
          </a:p>
          <a:p>
            <a:pPr lvl="1"/>
            <a:r>
              <a:rPr lang="en-US" dirty="0" err="1" smtClean="0"/>
              <a:t>unif</a:t>
            </a:r>
            <a:r>
              <a:rPr lang="en-US" dirty="0" smtClean="0"/>
              <a:t> (Uniform)</a:t>
            </a:r>
          </a:p>
          <a:p>
            <a:pPr lvl="1"/>
            <a:r>
              <a:rPr lang="en-US" dirty="0" err="1" smtClean="0"/>
              <a:t>binom</a:t>
            </a:r>
            <a:r>
              <a:rPr lang="en-US" dirty="0" smtClean="0"/>
              <a:t> (Binomial)</a:t>
            </a:r>
          </a:p>
          <a:p>
            <a:pPr lvl="1"/>
            <a:r>
              <a:rPr lang="en-US" dirty="0" smtClean="0"/>
              <a:t>norm (Normal)</a:t>
            </a:r>
          </a:p>
          <a:p>
            <a:pPr lvl="1"/>
            <a:r>
              <a:rPr lang="en-US" dirty="0" err="1" smtClean="0"/>
              <a:t>pois</a:t>
            </a:r>
            <a:r>
              <a:rPr lang="en-US" dirty="0" smtClean="0"/>
              <a:t> (Poisson)</a:t>
            </a:r>
          </a:p>
          <a:p>
            <a:pPr lvl="1"/>
            <a:r>
              <a:rPr lang="en-US" dirty="0" smtClean="0"/>
              <a:t>t (T)</a:t>
            </a:r>
          </a:p>
          <a:p>
            <a:pPr lvl="1"/>
            <a:r>
              <a:rPr lang="en-US" dirty="0" smtClean="0"/>
              <a:t>f (F)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181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1 variable 1 sample</a:t>
            </a:r>
            <a:endParaRPr 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ks.test</a:t>
            </a:r>
            <a:r>
              <a:rPr lang="en-US" dirty="0" smtClean="0"/>
              <a:t>()</a:t>
            </a:r>
          </a:p>
          <a:p>
            <a:r>
              <a:rPr lang="en-US" dirty="0" err="1" smtClean="0"/>
              <a:t>shapiro.test</a:t>
            </a:r>
            <a:r>
              <a:rPr lang="en-US" dirty="0" smtClean="0"/>
              <a:t>()</a:t>
            </a:r>
          </a:p>
          <a:p>
            <a:r>
              <a:rPr lang="en-US" dirty="0" err="1" smtClean="0"/>
              <a:t>binom.test</a:t>
            </a:r>
            <a:r>
              <a:rPr lang="en-US" dirty="0" smtClean="0"/>
              <a:t>()</a:t>
            </a:r>
          </a:p>
          <a:p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chisq.test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()</a:t>
            </a:r>
          </a:p>
          <a:p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runs.test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()</a:t>
            </a:r>
          </a:p>
          <a:p>
            <a:r>
              <a:rPr lang="en-US" dirty="0" err="1" smtClean="0"/>
              <a:t>Gtest</a:t>
            </a:r>
            <a:r>
              <a:rPr lang="en-US" dirty="0" smtClean="0"/>
              <a:t>()</a:t>
            </a:r>
          </a:p>
          <a:p>
            <a:r>
              <a:rPr lang="en-US" dirty="0" err="1" smtClean="0"/>
              <a:t>G.test</a:t>
            </a:r>
            <a:r>
              <a:rPr lang="en-US" dirty="0" smtClean="0"/>
              <a:t>()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Test of goodness of fit</a:t>
            </a:r>
          </a:p>
          <a:p>
            <a:r>
              <a:rPr lang="en-US" dirty="0" smtClean="0"/>
              <a:t>Test of normality</a:t>
            </a:r>
          </a:p>
          <a:p>
            <a:r>
              <a:rPr lang="en-US" dirty="0" smtClean="0"/>
              <a:t>Binomial test</a:t>
            </a:r>
          </a:p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χ</a:t>
            </a:r>
            <a:r>
              <a:rPr lang="en-US" baseline="30000" dirty="0" smtClean="0">
                <a:solidFill>
                  <a:schemeClr val="bg1">
                    <a:lumMod val="50000"/>
                  </a:schemeClr>
                </a:solidFill>
              </a:rPr>
              <a:t>2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test</a:t>
            </a:r>
          </a:p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Runs test</a:t>
            </a:r>
          </a:p>
          <a:p>
            <a:r>
              <a:rPr lang="en-US" dirty="0"/>
              <a:t>G</a:t>
            </a:r>
            <a:r>
              <a:rPr lang="en-US" dirty="0" smtClean="0"/>
              <a:t> test</a:t>
            </a:r>
          </a:p>
          <a:p>
            <a:r>
              <a:rPr lang="en-US" dirty="0" smtClean="0"/>
              <a:t>G te</a:t>
            </a:r>
            <a:r>
              <a:rPr lang="en-US" dirty="0" smtClean="0"/>
              <a:t>st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62048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1 variable 2 samples</a:t>
            </a:r>
            <a:endParaRPr 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err="1" smtClean="0"/>
              <a:t>t.test</a:t>
            </a:r>
            <a:r>
              <a:rPr lang="en-US" dirty="0" smtClean="0"/>
              <a:t>()</a:t>
            </a:r>
          </a:p>
          <a:p>
            <a:pPr lvl="1"/>
            <a:r>
              <a:rPr lang="en-US" dirty="0" smtClean="0"/>
              <a:t>paired = T</a:t>
            </a:r>
          </a:p>
          <a:p>
            <a:r>
              <a:rPr lang="en-US" dirty="0" err="1" smtClean="0"/>
              <a:t>var.test</a:t>
            </a:r>
            <a:r>
              <a:rPr lang="en-US" dirty="0" smtClean="0"/>
              <a:t>()</a:t>
            </a:r>
          </a:p>
          <a:p>
            <a:r>
              <a:rPr lang="en-US" dirty="0" err="1" smtClean="0"/>
              <a:t>wilcox.test</a:t>
            </a:r>
            <a:r>
              <a:rPr lang="en-US" dirty="0" smtClean="0"/>
              <a:t>()</a:t>
            </a:r>
          </a:p>
          <a:p>
            <a:endParaRPr lang="en-US" dirty="0" smtClean="0"/>
          </a:p>
          <a:p>
            <a:r>
              <a:rPr lang="en-US" dirty="0" err="1" smtClean="0"/>
              <a:t>ks.test</a:t>
            </a:r>
            <a:r>
              <a:rPr lang="en-US" dirty="0" smtClean="0"/>
              <a:t>()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 test</a:t>
            </a:r>
          </a:p>
          <a:p>
            <a:endParaRPr lang="en-US" dirty="0"/>
          </a:p>
          <a:p>
            <a:r>
              <a:rPr lang="en-US" dirty="0" smtClean="0"/>
              <a:t>F test</a:t>
            </a:r>
          </a:p>
          <a:p>
            <a:r>
              <a:rPr lang="en-US" dirty="0"/>
              <a:t>Mann-Whitney-Wilcoxon </a:t>
            </a:r>
            <a:r>
              <a:rPr lang="en-US" dirty="0" smtClean="0"/>
              <a:t>test</a:t>
            </a:r>
          </a:p>
          <a:p>
            <a:r>
              <a:rPr lang="en-US" dirty="0" smtClean="0"/>
              <a:t>Kolmogorov–Smirnov </a:t>
            </a:r>
            <a:r>
              <a:rPr lang="en-US" dirty="0"/>
              <a:t>test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11620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 variable &gt;2 samples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err="1" smtClean="0"/>
              <a:t>aov</a:t>
            </a:r>
            <a:r>
              <a:rPr lang="en-US" dirty="0" smtClean="0"/>
              <a:t>()</a:t>
            </a:r>
          </a:p>
          <a:p>
            <a:r>
              <a:rPr lang="en-US" dirty="0" err="1" smtClean="0"/>
              <a:t>anova</a:t>
            </a:r>
            <a:r>
              <a:rPr lang="en-US" dirty="0" smtClean="0"/>
              <a:t>()</a:t>
            </a:r>
          </a:p>
          <a:p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kruskal.test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()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dirty="0" err="1" smtClean="0"/>
              <a:t>qvalue</a:t>
            </a:r>
            <a:r>
              <a:rPr lang="en-US" dirty="0" smtClean="0"/>
              <a:t>()</a:t>
            </a:r>
          </a:p>
          <a:p>
            <a:r>
              <a:rPr lang="en-US" dirty="0" smtClean="0"/>
              <a:t>lm()</a:t>
            </a:r>
          </a:p>
          <a:p>
            <a:r>
              <a:rPr lang="en-US" dirty="0" err="1" smtClean="0"/>
              <a:t>ancova</a:t>
            </a:r>
            <a:endParaRPr 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ANOVA</a:t>
            </a:r>
          </a:p>
          <a:p>
            <a:r>
              <a:rPr lang="en-US" dirty="0" smtClean="0"/>
              <a:t>ANOVA</a:t>
            </a:r>
            <a:endParaRPr lang="en-US" dirty="0"/>
          </a:p>
          <a:p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Kruskal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–Wallis test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dirty="0" smtClean="0"/>
              <a:t>False </a:t>
            </a:r>
            <a:r>
              <a:rPr lang="en-US" dirty="0" smtClean="0"/>
              <a:t>discovery </a:t>
            </a:r>
            <a:r>
              <a:rPr lang="en-US" dirty="0" smtClean="0"/>
              <a:t>rate</a:t>
            </a:r>
          </a:p>
          <a:p>
            <a:r>
              <a:rPr lang="en-US" dirty="0" smtClean="0"/>
              <a:t>linear regression</a:t>
            </a:r>
          </a:p>
          <a:p>
            <a:r>
              <a:rPr lang="en-US" dirty="0" err="1" smtClean="0"/>
              <a:t>Ancova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481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 variables 1 sample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Summary(lm())</a:t>
            </a:r>
          </a:p>
          <a:p>
            <a:r>
              <a:rPr lang="en-US" dirty="0" err="1" smtClean="0"/>
              <a:t>cor.test</a:t>
            </a:r>
            <a:r>
              <a:rPr lang="en-US" dirty="0" smtClean="0"/>
              <a:t>()</a:t>
            </a:r>
          </a:p>
          <a:p>
            <a:pPr lvl="1"/>
            <a:r>
              <a:rPr lang="en-US" dirty="0" smtClean="0"/>
              <a:t>method = “s”</a:t>
            </a:r>
          </a:p>
          <a:p>
            <a:r>
              <a:rPr lang="en-US" dirty="0" smtClean="0"/>
              <a:t>Paired t-test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Regression</a:t>
            </a:r>
          </a:p>
          <a:p>
            <a:r>
              <a:rPr lang="en-US" dirty="0" smtClean="0"/>
              <a:t>Correlation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978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&gt;2 variables 1 sample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Summary(lm())</a:t>
            </a:r>
          </a:p>
          <a:p>
            <a:endParaRPr lang="en-US" dirty="0" smtClean="0"/>
          </a:p>
          <a:p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pcor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()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Multiple linear regression</a:t>
            </a:r>
          </a:p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Partial correlation</a:t>
            </a:r>
          </a:p>
        </p:txBody>
      </p:sp>
    </p:spTree>
    <p:extLst>
      <p:ext uri="{BB962C8B-B14F-4D97-AF65-F5344CB8AC3E}">
        <p14:creationId xmlns:p14="http://schemas.microsoft.com/office/powerpoint/2010/main" val="281949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≥2 variables ≥2 samples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err="1"/>
              <a:t>mantelhaen.test</a:t>
            </a:r>
            <a:r>
              <a:rPr lang="en-US" dirty="0" smtClean="0"/>
              <a:t>()</a:t>
            </a:r>
          </a:p>
          <a:p>
            <a:r>
              <a:rPr lang="en-US" dirty="0" smtClean="0"/>
              <a:t>Repeated G-tests</a:t>
            </a:r>
            <a:endParaRPr lang="en-US" dirty="0" smtClean="0"/>
          </a:p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Fisher’s method</a:t>
            </a:r>
          </a:p>
          <a:p>
            <a:endParaRPr 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HM </a:t>
            </a:r>
            <a:r>
              <a:rPr lang="en-US" dirty="0" smtClean="0"/>
              <a:t>method</a:t>
            </a:r>
          </a:p>
          <a:p>
            <a:r>
              <a:rPr lang="en-US" dirty="0"/>
              <a:t>Repeated G-tests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8798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strategies we learned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Resampling test (permutation test)</a:t>
            </a:r>
            <a:endParaRPr lang="en-US" dirty="0" smtClean="0"/>
          </a:p>
          <a:p>
            <a:pPr lvl="1"/>
            <a:r>
              <a:rPr lang="en-US" dirty="0" smtClean="0"/>
              <a:t>sample</a:t>
            </a:r>
            <a:endParaRPr lang="en-US" dirty="0"/>
          </a:p>
          <a:p>
            <a:pPr lvl="1"/>
            <a:r>
              <a:rPr lang="en-US" dirty="0"/>
              <a:t>replacement = T</a:t>
            </a:r>
          </a:p>
          <a:p>
            <a:endParaRPr lang="en-US" dirty="0" smtClean="0"/>
          </a:p>
          <a:p>
            <a:r>
              <a:rPr lang="en-US" dirty="0" smtClean="0"/>
              <a:t>Bootstrap</a:t>
            </a:r>
          </a:p>
          <a:p>
            <a:pPr lvl="1"/>
            <a:r>
              <a:rPr lang="en-US" dirty="0" smtClean="0"/>
              <a:t>boot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G test (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Likelihood-ratio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test)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5229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Critical thinking is important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Provide evidence on an argument</a:t>
            </a:r>
          </a:p>
          <a:p>
            <a:r>
              <a:rPr lang="en-US" dirty="0" smtClean="0"/>
              <a:t>E.g., Dosage compensation hypothesis</a:t>
            </a:r>
          </a:p>
          <a:p>
            <a:pPr lvl="1"/>
            <a:r>
              <a:rPr lang="en-US" dirty="0" smtClean="0"/>
              <a:t>Dosage </a:t>
            </a:r>
            <a:r>
              <a:rPr lang="en-US" dirty="0"/>
              <a:t>compensation is a hypothetical genetic regulatory mechanism which operates to equalize the phenotypic expression of characteristics determined by genes on the X chromosome so that they are equally expressed in the human XY male and the XX female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From wiki</a:t>
            </a:r>
          </a:p>
          <a:p>
            <a:r>
              <a:rPr lang="en-US" dirty="0" smtClean="0"/>
              <a:t>What is the evidence?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6160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Dosage compensation hypothesis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Dosage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compensation is a hypothetical genetic regulatory mechanism which operates to equalize the phenotypic expression of characteristics determined by genes on the X chromosome so that they are equally expressed in the human XY male and the XX female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r>
              <a:rPr lang="en-US" dirty="0" smtClean="0"/>
              <a:t>Can be tested with </a:t>
            </a:r>
            <a:r>
              <a:rPr lang="en-US" dirty="0" err="1" smtClean="0"/>
              <a:t>transcriptomic</a:t>
            </a:r>
            <a:r>
              <a:rPr lang="en-US" dirty="0" smtClean="0"/>
              <a:t> data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253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4115601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15" y="4221088"/>
            <a:ext cx="9155215" cy="2557146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297950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3"/>
                </a:solidFill>
              </a:rPr>
              <a:t>Another example of the final report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Females have 2 X chromosomes, while males have only one.  For all the genes on chromosome X, how many are differentially expressed between males and females?</a:t>
            </a:r>
          </a:p>
          <a:p>
            <a:r>
              <a:rPr lang="en-US" dirty="0" smtClean="0"/>
              <a:t>Lowly expressed genes tend to have larger measurement error, so let’s consider only genes with average expression level more than 10.</a:t>
            </a:r>
          </a:p>
          <a:p>
            <a:r>
              <a:rPr lang="en-US" dirty="0" smtClean="0"/>
              <a:t>Can we reject dosage compensation hypothesis with the data?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8455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Analysis of variance (ANOVA)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Multiple comparisons problem</a:t>
            </a:r>
          </a:p>
          <a:p>
            <a:r>
              <a:rPr lang="en-US" dirty="0" smtClean="0"/>
              <a:t>Compare the variance fold change after and before the merge of the data</a:t>
            </a:r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99" b="12464"/>
          <a:stretch/>
        </p:blipFill>
        <p:spPr bwMode="auto">
          <a:xfrm>
            <a:off x="5076056" y="3560967"/>
            <a:ext cx="3400000" cy="1899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05" b="12464"/>
          <a:stretch/>
        </p:blipFill>
        <p:spPr bwMode="auto">
          <a:xfrm>
            <a:off x="713964" y="3560967"/>
            <a:ext cx="3400000" cy="1956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1169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Regression analysis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To minimize</a:t>
            </a:r>
            <a:endParaRPr lang="en-US" dirty="0"/>
          </a:p>
        </p:txBody>
      </p:sp>
      <p:pic>
        <p:nvPicPr>
          <p:cNvPr id="2050" name="Picture 2" descr="y_i=\beta_0 +\beta_1 x_i +\varepsilon_i,\quad i=1,\dots,n.\!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316489"/>
            <a:ext cx="4104455" cy="255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 e_i = y_i - \widehat{y}_i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924944"/>
            <a:ext cx="1440160" cy="288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Linear regression.sv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952883"/>
            <a:ext cx="4171950" cy="275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SSE=\sum_{i=1}^n e_i^2. \, 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041213"/>
            <a:ext cx="1380153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638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Correlation analysis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\rho_{X,Y}=\mathrm{corr}(X,Y)={\mathrm{cov}(X,Y) \over \sigma_X \sigma_Y} ={E[(X-\mu_X)(Y-\mu_Y)] \over \sigma_X\sigma_Y},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2"/>
          <a:stretch/>
        </p:blipFill>
        <p:spPr bwMode="auto">
          <a:xfrm>
            <a:off x="1187624" y="2636912"/>
            <a:ext cx="6855709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upload.wikimedia.org/wikipedia/commons/thumb/d/d4/Correlation_examples2.svg/506px-Correlation_examples2.svg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410"/>
          <a:stretch/>
        </p:blipFill>
        <p:spPr bwMode="auto">
          <a:xfrm>
            <a:off x="683568" y="4149080"/>
            <a:ext cx="7555606" cy="1055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5051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1221</TotalTime>
  <Words>562</Words>
  <Application>Microsoft Office PowerPoint</Application>
  <PresentationFormat>全屏显示(4:3)</PresentationFormat>
  <Paragraphs>115</Paragraphs>
  <Slides>28</Slides>
  <Notes>2</Notes>
  <HiddenSlides>6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主题​​</vt:lpstr>
      <vt:lpstr>Linear regression and correlation</vt:lpstr>
      <vt:lpstr>Another example of the final report</vt:lpstr>
      <vt:lpstr>Critical thinking is important</vt:lpstr>
      <vt:lpstr>Dosage compensation hypothesis</vt:lpstr>
      <vt:lpstr>PowerPoint 演示文稿</vt:lpstr>
      <vt:lpstr>Another example of the final report</vt:lpstr>
      <vt:lpstr>Analysis of variance (ANOVA)</vt:lpstr>
      <vt:lpstr>Regression analysis</vt:lpstr>
      <vt:lpstr>Correlation analysis</vt:lpstr>
      <vt:lpstr>PowerPoint 演示文稿</vt:lpstr>
      <vt:lpstr>PowerPoint 演示文稿</vt:lpstr>
      <vt:lpstr>PowerPoint 演示文稿</vt:lpstr>
      <vt:lpstr>Final report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Summary of the statistic methods we have learned</vt:lpstr>
      <vt:lpstr>Distributions</vt:lpstr>
      <vt:lpstr> 1 variable 1 sample</vt:lpstr>
      <vt:lpstr> 1 variable 2 samples</vt:lpstr>
      <vt:lpstr>1 variable &gt;2 samples</vt:lpstr>
      <vt:lpstr>2 variables 1 sample</vt:lpstr>
      <vt:lpstr>&gt;2 variables 1 sample</vt:lpstr>
      <vt:lpstr>≥2 variables ≥2 samples</vt:lpstr>
      <vt:lpstr>Other strategies we learned</vt:lpstr>
    </vt:vector>
  </TitlesOfParts>
  <Company>PKU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windwhere</dc:creator>
  <cp:lastModifiedBy>windwhere</cp:lastModifiedBy>
  <cp:revision>67</cp:revision>
  <dcterms:created xsi:type="dcterms:W3CDTF">2014-05-07T13:12:50Z</dcterms:created>
  <dcterms:modified xsi:type="dcterms:W3CDTF">2017-04-06T04:52:55Z</dcterms:modified>
</cp:coreProperties>
</file>